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62" r:id="rId3"/>
    <p:sldId id="281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82" r:id="rId13"/>
    <p:sldId id="283" r:id="rId14"/>
    <p:sldId id="275" r:id="rId15"/>
    <p:sldId id="272" r:id="rId16"/>
    <p:sldId id="265" r:id="rId17"/>
    <p:sldId id="266" r:id="rId18"/>
    <p:sldId id="269" r:id="rId19"/>
    <p:sldId id="268" r:id="rId20"/>
  </p:sldIdLst>
  <p:sldSz cx="9144000" cy="6858000" type="screen4x3"/>
  <p:notesSz cx="6858000" cy="9144000"/>
  <p:defaultTextStyle>
    <a:defPPr rtl="0">
      <a:defRPr lang="cy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6395" autoAdjust="0"/>
  </p:normalViewPr>
  <p:slideViewPr>
    <p:cSldViewPr snapToGrid="0" snapToObjects="1">
      <p:cViewPr varScale="1">
        <p:scale>
          <a:sx n="67" d="100"/>
          <a:sy n="67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48" d="100"/>
          <a:sy n="148" d="100"/>
        </p:scale>
        <p:origin x="-59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6/8/2017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D024C7C-0618-8247-A332-4A1BECA93E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13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6/8/2017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C1F0BB7-F0F3-5B49-82F9-FB114D63A3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8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cy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93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75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18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cy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90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09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rtlCol="0" anchor="t"/>
          <a:lstStyle>
            <a:lvl1pPr algn="l">
              <a:defRPr sz="4000" b="1" cap="all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32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79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80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27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91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46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6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4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345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0F7BA0D-CADC-094D-828D-82A0E5749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49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1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2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78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7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7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cy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6/8/2017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1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2816 NHS Wales SSP_ Powerpoint - Verdana Click Here.pdf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06"/>
          <a:stretch/>
        </p:blipFill>
        <p:spPr>
          <a:xfrm>
            <a:off x="0" y="4830451"/>
            <a:ext cx="9144000" cy="208444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2478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/>
              <a:t>6/8/2017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6518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741377" y="6005145"/>
            <a:ext cx="3244361" cy="756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1026" name="Picture 2" descr="Z:\SSP\SSP Information\Logos &amp; Pictures\Logos\NHS Wales_Legal and Risk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749684" y="5926017"/>
            <a:ext cx="2236054" cy="7545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961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15264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15264B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15264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5264B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15264B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15264B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2816 NHS Wales SSP_ Powerpoint - Verdana Click Here 2.pdf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30"/>
          <a:stretch/>
        </p:blipFill>
        <p:spPr>
          <a:xfrm>
            <a:off x="0" y="-64470"/>
            <a:ext cx="9144000" cy="143123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27666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/>
              <a:t>6/8/2017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8037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C42C2A2-5DA8-6144-B5D8-3D049393DD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200" y="1622061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55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cy" sz="3600">
                <a:solidFill>
                  <a:schemeClr val="tx2"/>
                </a:solidFill>
              </a:rPr>
              <a:t>Memorandwm Dealltwriaeth rhwng yr Heddlu, Gwasanaeth Erlyn y Goron a'r GIG </a:t>
            </a:r>
            <a:r>
              <a:rPr lang="en-US" sz="3600" dirty="0">
                <a:solidFill>
                  <a:schemeClr val="tx2"/>
                </a:solidFill>
              </a:rPr>
              <a:t/>
            </a:r>
            <a:br>
              <a:rPr lang="en-US" sz="3600" dirty="0">
                <a:solidFill>
                  <a:schemeClr val="tx2"/>
                </a:solidFill>
              </a:rPr>
            </a:br>
            <a:r>
              <a:rPr lang="cy" sz="3600">
                <a:solidFill>
                  <a:schemeClr val="tx2"/>
                </a:solidFill>
              </a:rPr>
              <a:t>Rheoli Prosiectau</a:t>
            </a:r>
            <a:r>
              <a:rPr lang="en-US" sz="3600" dirty="0">
                <a:solidFill>
                  <a:schemeClr val="tx2"/>
                </a:solidFill>
              </a:rPr>
              <a:t/>
            </a:r>
            <a:br>
              <a:rPr lang="en-US" sz="3600" dirty="0">
                <a:solidFill>
                  <a:schemeClr val="tx2"/>
                </a:solidFill>
              </a:rPr>
            </a:br>
            <a:r>
              <a:rPr lang="en-US" sz="3600" dirty="0">
                <a:solidFill>
                  <a:schemeClr val="tx2"/>
                </a:solidFill>
              </a:rPr>
              <a:t/>
            </a:r>
            <a:br>
              <a:rPr lang="en-US" sz="3600" dirty="0">
                <a:solidFill>
                  <a:schemeClr val="tx2"/>
                </a:solidFill>
              </a:rPr>
            </a:br>
            <a:r>
              <a:rPr lang="cy" sz="3600">
                <a:solidFill>
                  <a:schemeClr val="tx2"/>
                </a:solidFill>
              </a:rPr>
              <a:t>Llandrindod, 9 Mehefin 2017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908430"/>
            <a:ext cx="7772400" cy="1088366"/>
          </a:xfrm>
        </p:spPr>
        <p:txBody>
          <a:bodyPr rtlCol="0">
            <a:normAutofit fontScale="70000" lnSpcReduction="20000"/>
          </a:bodyPr>
          <a:lstStyle/>
          <a:p>
            <a:pPr rtl="0"/>
            <a:r>
              <a:rPr lang="cy" i="1">
                <a:solidFill>
                  <a:schemeClr val="tx2"/>
                </a:solidFill>
              </a:rPr>
              <a:t>Gan </a:t>
            </a:r>
          </a:p>
          <a:p>
            <a:pPr rtl="0"/>
            <a:r>
              <a:rPr lang="cy" i="1">
                <a:solidFill>
                  <a:schemeClr val="tx2"/>
                </a:solidFill>
              </a:rPr>
              <a:t>Andrew Hynes</a:t>
            </a:r>
          </a:p>
          <a:p>
            <a:pPr rtl="0"/>
            <a:r>
              <a:rPr lang="cy" i="1">
                <a:solidFill>
                  <a:schemeClr val="tx2"/>
                </a:solidFill>
              </a:rPr>
              <a:t>Gwasanaethau Cyfreithiol a Risg</a:t>
            </a:r>
            <a:endParaRPr lang="en-US" i="1" dirty="0">
              <a:solidFill>
                <a:schemeClr val="tx2"/>
              </a:solidFill>
            </a:endParaRPr>
          </a:p>
        </p:txBody>
      </p:sp>
      <p:pic>
        <p:nvPicPr>
          <p:cNvPr id="4" name="Picture 5" descr="C:\Users\Da023368\AppData\Local\Microsoft\Windows\Temporary Internet Files\Content.Word\NHS Wales_Legal and Ris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153" y="132202"/>
            <a:ext cx="2650836" cy="88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2800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662"/>
            <a:ext cx="8229600" cy="466725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Y Cynllun Cyfathrebu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6820"/>
            <a:ext cx="8229600" cy="4406265"/>
          </a:xfrm>
        </p:spPr>
        <p:txBody>
          <a:bodyPr rtlCol="0">
            <a:normAutofit/>
          </a:bodyPr>
          <a:lstStyle/>
          <a:p>
            <a:pPr rtl="0">
              <a:buNone/>
            </a:pPr>
            <a:r>
              <a:rPr lang="cy" sz="3200" dirty="0"/>
              <a:t>Bydd rhestr wirio’r Tîm Rhaglen </a:t>
            </a:r>
            <a:r>
              <a:rPr lang="cy" sz="3200" dirty="0" smtClean="0"/>
              <a:t>Strategol ynghlwm </a:t>
            </a:r>
            <a:r>
              <a:rPr lang="cy" sz="3200" dirty="0"/>
              <a:t>iddo</a:t>
            </a:r>
          </a:p>
          <a:p>
            <a:pPr rtl="0"/>
            <a:endParaRPr lang="en-GB" sz="3200" dirty="0"/>
          </a:p>
          <a:p>
            <a:pPr rtl="0"/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rtl="0">
              <a:buNone/>
            </a:pPr>
            <a:endParaRPr lang="en-GB" sz="3000" dirty="0"/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Peryglon Posibl y Prosiect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21103" y="1656272"/>
          <a:ext cx="7582618" cy="2743200"/>
        </p:xfrm>
        <a:graphic>
          <a:graphicData uri="http://schemas.openxmlformats.org/drawingml/2006/table">
            <a:tbl>
              <a:tblPr/>
              <a:tblGrid>
                <a:gridCol w="2444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38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199"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r>
                        <a:rPr lang="cy" sz="1200" b="1">
                          <a:latin typeface="Times New Roman"/>
                          <a:ea typeface="Calibri"/>
                        </a:rPr>
                        <a:t>Peryglon Posibl</a:t>
                      </a:r>
                      <a:endParaRPr lang="en-GB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r>
                        <a:rPr lang="cy" sz="1200" b="1">
                          <a:latin typeface="Times New Roman"/>
                          <a:ea typeface="Calibri"/>
                        </a:rPr>
                        <a:t>Sut y byddwn yn rheoli'r risg</a:t>
                      </a:r>
                      <a:endParaRPr lang="en-GB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1"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r>
                        <a:rPr lang="cy" sz="1200">
                          <a:latin typeface="Times New Roman"/>
                          <a:ea typeface="Calibri"/>
                        </a:rPr>
                        <a:t>1. Gofynion cystadleuol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1"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r>
                        <a:rPr lang="cy" sz="1200">
                          <a:latin typeface="Times New Roman"/>
                          <a:ea typeface="Calibri"/>
                        </a:rPr>
                        <a:t>2. Adnoddau annigonol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99"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r>
                        <a:rPr lang="cy" sz="1200">
                          <a:latin typeface="Times New Roman"/>
                          <a:ea typeface="Calibri"/>
                        </a:rPr>
                        <a:t>3. Oedi’r prosiect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Gofynion adnoddau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cy"/>
              <a:t>Yr adnoddau gofynnol fydd cyfranogwr, amser, deunyddiau hyfforddi, treuliau amrywiol</a:t>
            </a:r>
          </a:p>
          <a:p>
            <a:pPr rtl="0"/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Amserlenni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cy"/>
              <a:t>Siartiau cychwyn a gorffen</a:t>
            </a:r>
          </a:p>
          <a:p>
            <a:pPr rtl="0"/>
            <a:r>
              <a:rPr lang="cy"/>
              <a:t>DS – Dylid defnyddio siart Gantt i blotio llinell amser y prosiect – heb ei wneud</a:t>
            </a:r>
          </a:p>
          <a:p>
            <a:pPr rtl="0">
              <a:buNone/>
            </a:pPr>
            <a:endParaRPr lang="en-GB" dirty="0"/>
          </a:p>
          <a:p>
            <a:pPr rtl="0"/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3683" y="1477328"/>
          <a:ext cx="7159925" cy="4188311"/>
        </p:xfrm>
        <a:graphic>
          <a:graphicData uri="http://schemas.openxmlformats.org/drawingml/2006/table">
            <a:tbl>
              <a:tblPr/>
              <a:tblGrid>
                <a:gridCol w="1125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5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7964">
                <a:tc>
                  <a:txBody>
                    <a:bodyPr/>
                    <a:lstStyle/>
                    <a:p>
                      <a:pPr marL="67945" rtl="0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1.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9055" rtl="0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3B3B3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905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9055" marR="255270" rtl="0">
                        <a:lnSpc>
                          <a:spcPct val="1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Beth yw eich canfyddiad personol eich hun o effeithiolrwydd y memorandwm dealltwriaeth?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9055" indent="8890" rtl="0">
                        <a:lnSpc>
                          <a:spcPct val="103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cy" sz="1200" b="1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Ni allaf ond gwneud sylwadau am fy ardal yng Ngogledd Cymru ar gyfer yr holl gwestiynau – yn fy marn i, nid yw’r memorandwm dealltwriaeth  mor effeithiol ag y gobeithiwyd amdano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ts val="8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9055" rtl="0">
                        <a:spcAft>
                          <a:spcPts val="0"/>
                        </a:spcAft>
                      </a:pPr>
                      <a:endParaRPr lang="en-GB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686">
                <a:tc>
                  <a:txBody>
                    <a:bodyPr/>
                    <a:lstStyle/>
                    <a:p>
                      <a:pPr marL="67945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2.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9055" rtl="0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3B3B3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905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59055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Beth yw agweddau llwyddiannus y memorandwm dealltwriaeth?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7945" rtl="0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3B3B3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794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Sefydlwyd Pwyntiau Cyswllt Sengl pan gyflwynwyd y memorandwm dealltwriaeth gyntaf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6289">
                <a:tc>
                  <a:txBody>
                    <a:bodyPr/>
                    <a:lstStyle/>
                    <a:p>
                      <a:pPr marL="67945" rtl="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3.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9055" rtl="0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3B3B3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905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7945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oes gennych unrhyw broblemau penodol y mae'r memorandwm dealltwriaeth yn methu â mynd i'r afael â hwy?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7945" indent="-9525" rtl="0">
                        <a:lnSpc>
                          <a:spcPct val="157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Dim problemau penodol, ond efallai y gallai gydnabod y gwahanol heriau y mae'r gwasanaeth ambiwlans yn eu hwynebu o’i gymharu ag ysbytai ac ati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3948">
                <a:tc>
                  <a:txBody>
                    <a:bodyPr/>
                    <a:lstStyle/>
                    <a:p>
                      <a:pPr marL="67945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4.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7945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B3B3B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794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1888490" algn="ctr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 mor adnabyddus yn eich barn chi yw bodolaeth y memorandwm dealltwriaeth;</a:t>
                      </a:r>
                    </a:p>
                    <a:p>
                      <a:pPr marR="1888490" algn="ctr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53745" indent="-228600" rtl="0">
                        <a:spcAft>
                          <a:spcPts val="0"/>
                        </a:spcAft>
                        <a:buAutoNum type="alphaLcPeriod"/>
                        <a:tabLst>
                          <a:tab pos="982345" algn="l"/>
                        </a:tabLst>
                      </a:pPr>
                      <a:r>
                        <a:rPr lang="cy" sz="120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 fewn yr Heddlu? – </a:t>
                      </a:r>
                      <a:r>
                        <a:rPr lang="cy" sz="1200" spc="5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Ddim yn adnabyddus</a:t>
                      </a:r>
                      <a:r>
                        <a:rPr lang="cy" sz="1200" spc="3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spc="12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1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7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753745" indent="-228600" rtl="0">
                        <a:spcAft>
                          <a:spcPts val="0"/>
                        </a:spcAft>
                        <a:buAutoNum type="alphaLcPeriod"/>
                        <a:tabLst>
                          <a:tab pos="982345" algn="l"/>
                        </a:tabLst>
                      </a:pP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53745" indent="-228600" rtl="0">
                        <a:spcAft>
                          <a:spcPts val="0"/>
                        </a:spcAft>
                        <a:buAutoNum type="alphaLcPeriod"/>
                        <a:tabLst>
                          <a:tab pos="982345" algn="l"/>
                        </a:tabLst>
                      </a:pPr>
                      <a:r>
                        <a:rPr lang="cy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 fewn y GIG? – </a:t>
                      </a:r>
                      <a:r>
                        <a:rPr lang="cy" sz="1200" spc="35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Gwasanaeth Ambiwlans – Yn weddol dda</a:t>
                      </a:r>
                      <a:r>
                        <a:rPr lang="cy" sz="1200" spc="2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spc="-4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14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1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7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753745" indent="-228600" rtl="0">
                        <a:spcAft>
                          <a:spcPts val="0"/>
                        </a:spcAft>
                        <a:buAutoNum type="alphaLcPeriod"/>
                        <a:tabLst>
                          <a:tab pos="982345" algn="l"/>
                        </a:tabLst>
                      </a:pP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53745" indent="-228600" rtl="0">
                        <a:spcAft>
                          <a:spcPts val="0"/>
                        </a:spcAft>
                        <a:buAutoNum type="alphaLcPeriod"/>
                        <a:tabLst>
                          <a:tab pos="982345" algn="l"/>
                        </a:tabLst>
                      </a:pPr>
                      <a:r>
                        <a:rPr lang="cy" sz="120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 fewn Gwasanaeth Erlyn y Goron? – </a:t>
                      </a:r>
                      <a:r>
                        <a:rPr lang="cy" sz="1200" spc="2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Ni allaf wneud sylwadau yn y maes hwn gan nad wyf wedi cael llawer o brofiad yn delio â Gwasanaeth Erlyn y Goron</a:t>
                      </a:r>
                      <a:r>
                        <a:rPr lang="cy" sz="1200" spc="1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spc="-9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7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4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9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11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2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5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7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3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6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2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1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20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2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65" dirty="0">
                          <a:solidFill>
                            <a:srgbClr val="3B3B3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60" dirty="0">
                          <a:solidFill>
                            <a:srgbClr val="3B3B3B"/>
                          </a:solidFill>
                          <a:latin typeface="Arial"/>
                          <a:ea typeface="Arial"/>
                          <a:cs typeface="Times New Roman"/>
                        </a:rPr>
                        <a:t> </a:t>
                      </a:r>
                      <a:endParaRPr lang="en-GB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77970" y="125084"/>
            <a:ext cx="743597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2663" algn="l"/>
              </a:tabLst>
            </a:pPr>
            <a:r>
              <a:rPr lang="cy" sz="1100" b="1" i="0" u="none" strike="noStrike" cap="none" normalizeH="0" dirty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cy" sz="1200" b="1" i="0" u="none" strike="noStrike" cap="none" normalizeH="0" dirty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MEMORANDWM DEALLTWRIAETH RHWNG YR HEDDLU, GWASANAETH </a:t>
            </a:r>
            <a:r>
              <a:rPr lang="cy" sz="1200" b="1" i="0" u="none" strike="noStrike" cap="none" normalizeH="0" dirty="0" smtClean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ERLYN </a:t>
            </a:r>
            <a:br>
              <a:rPr lang="cy" sz="1200" b="1" i="0" u="none" strike="noStrike" cap="none" normalizeH="0" dirty="0" smtClean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cy" sz="1200" b="1" i="0" u="none" strike="noStrike" cap="none" normalizeH="0" dirty="0" smtClean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Y </a:t>
            </a:r>
            <a:r>
              <a:rPr lang="cy" sz="1200" b="1" i="0" u="none" strike="noStrike" cap="none" normalizeH="0" dirty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GORON A HOLIADUR Y GIG I REOLWYR ACHOS, CYNRYCHIOLWYR YR </a:t>
            </a:r>
            <a:r>
              <a:rPr lang="cy" sz="1200" b="1" i="0" u="none" strike="noStrike" cap="none" normalizeH="0" dirty="0" smtClean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HEDDLU</a:t>
            </a:r>
            <a:br>
              <a:rPr lang="cy" sz="1200" b="1" i="0" u="none" strike="noStrike" cap="none" normalizeH="0" dirty="0" smtClean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cy" sz="1200" b="1" i="0" u="none" strike="noStrike" cap="none" normalizeH="0" dirty="0" smtClean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cy" sz="1200" b="1" i="0" u="none" strike="noStrike" cap="none" normalizeH="0" dirty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 CHYNRYCHIOLWYR Y GIG</a:t>
            </a:r>
            <a:endParaRPr lang="en-GB" sz="1200" dirty="0"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2663" algn="l"/>
              </a:tabLst>
            </a:pPr>
            <a:r>
              <a:rPr lang="cy" sz="1200" b="0" i="0" u="none" strike="noStrike" cap="none" normalizeH="0" dirty="0">
                <a:ln>
                  <a:noFill/>
                </a:ln>
                <a:solidFill>
                  <a:srgbClr val="3B3B3B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D.S Cyn cwblhau'r holiadur hwn, awgrymir eich bod yn ystyried fersiwn gyfredol y memorandwm dealltwriaeth cyn i chi wneud eich sylwadau.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2663" algn="l"/>
              </a:tabLst>
            </a:pP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2663" algn="l"/>
              </a:tabLst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761359"/>
              </p:ext>
            </p:extLst>
          </p:nvPr>
        </p:nvGraphicFramePr>
        <p:xfrm>
          <a:off x="612475" y="284672"/>
          <a:ext cx="7090914" cy="6368542"/>
        </p:xfrm>
        <a:graphic>
          <a:graphicData uri="http://schemas.openxmlformats.org/drawingml/2006/table">
            <a:tbl>
              <a:tblPr/>
              <a:tblGrid>
                <a:gridCol w="1113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2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3737">
                <a:tc>
                  <a:txBody>
                    <a:bodyPr/>
                    <a:lstStyle/>
                    <a:p>
                      <a:pPr marL="63500" rtl="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5.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0485" indent="-9525" rtl="0">
                        <a:lnSpc>
                          <a:spcPct val="103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yw rôl y Rheolwyr Achos, fel y'i disgrifir yn y memorandwm dealltwriaeth, yn adlewyrchiad cywir o'r hyn y mae'r Rheolwr Achos yn ei wneud mewn gwirionedd?</a:t>
                      </a:r>
                    </a:p>
                    <a:p>
                      <a:pPr marL="70485" indent="-9525" rtl="0">
                        <a:lnSpc>
                          <a:spcPct val="103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27685" marR="43180" indent="-466725" rtl="0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cy" sz="1200" b="1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Nid yn union, yn fy sefyllfa i. </a:t>
                      </a:r>
                      <a:r>
                        <a:rPr lang="cy" sz="1200" b="1" spc="5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Mewn</a:t>
                      </a:r>
                      <a:r>
                        <a:rPr lang="cy" sz="1200" b="1" spc="-75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nifer o achosion mae rheolwyr llinell gyntaf (fel maen nhw wedi’i wneud erioed) </a:t>
                      </a:r>
                      <a:r>
                        <a:rPr lang="cy" sz="1200" b="1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yn</a:t>
                      </a:r>
                      <a:r>
                        <a:rPr lang="cy" sz="1200" b="1" spc="-45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25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70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15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65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15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10" dirty="0" smtClean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200" b="1" spc="1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27685" marR="43180" indent="-466725" rtl="0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cy" sz="1200" b="1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cyflawni'r dyletswyddau gyda fy nghefnogaeth i, os oes ei angen.</a:t>
                      </a:r>
                    </a:p>
                    <a:p>
                      <a:pPr marL="527685" marR="43180" indent="-466725" rtl="0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0640" rtl="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GB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035" rtl="0">
                        <a:spcAft>
                          <a:spcPts val="0"/>
                        </a:spcAft>
                      </a:pPr>
                      <a:endParaRPr lang="en-GB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rtl="0">
                        <a:spcAft>
                          <a:spcPts val="0"/>
                        </a:spcAft>
                      </a:pPr>
                      <a:endParaRPr lang="en-GB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876">
                <a:tc>
                  <a:txBody>
                    <a:bodyPr/>
                    <a:lstStyle/>
                    <a:p>
                      <a:pPr marL="63500" rtl="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Cwestiwn 6.</a:t>
                      </a:r>
                      <a:endParaRPr lang="en-GB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383838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Ymateb</a:t>
                      </a:r>
                      <a:endParaRPr lang="en-GB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5" rtl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 yw'r trefniadau ar gyfer rhannu gwybodaeth rhwng Gwasanaeth Erlyn y Goron, yr Heddlu a’r GIG </a:t>
                      </a:r>
                      <a:endParaRPr lang="en-GB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0485" rtl="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23232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yn foddhaol?</a:t>
                      </a:r>
                    </a:p>
                    <a:p>
                      <a:pPr marL="70485" rtl="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159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Ddim yn fy mhrofiad i</a:t>
                      </a:r>
                    </a:p>
                    <a:p>
                      <a:pPr marL="61595" rtl="0">
                        <a:spcAft>
                          <a:spcPts val="0"/>
                        </a:spcAft>
                      </a:pPr>
                      <a:endParaRPr lang="en-GB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6137">
                <a:tc>
                  <a:txBody>
                    <a:bodyPr/>
                    <a:lstStyle/>
                    <a:p>
                      <a:pPr marL="63500" rtl="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7.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  <a:tabLst>
                          <a:tab pos="822325" algn="l"/>
                        </a:tabLs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  <a:tabLst>
                          <a:tab pos="822325" algn="l"/>
                        </a:tabLs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	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1595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yw'r trefniadau i adolygu gwaith parhaus y Memorandwm Cyd-ddealltwriaeth yn gweithio'n effeithiol?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1595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159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Ansicr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9254">
                <a:tc>
                  <a:txBody>
                    <a:bodyPr/>
                    <a:lstStyle/>
                    <a:p>
                      <a:pPr marL="63500" rtl="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8.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0485" marR="303530" rtl="0">
                        <a:lnSpc>
                          <a:spcPct val="103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allech chi amcangyfrif nifer y cyfarfodydd rydych chi wedi'u cael gyda Gwasanaeth Erlyn y Goron / y GIG / yr heddlu i drafod agweddau ar y memorandwm dealltwriaeth ers ei sefydlu?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0485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048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Un</a:t>
                      </a:r>
                    </a:p>
                    <a:p>
                      <a:pPr marL="70485" rtl="0"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614">
                <a:tc>
                  <a:txBody>
                    <a:bodyPr/>
                    <a:lstStyle/>
                    <a:p>
                      <a:pPr marL="63500" rtl="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9.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38383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350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0485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Rhowch enghreifftiau o achosion penodol sy'n dangos:</a:t>
                      </a:r>
                    </a:p>
                    <a:p>
                      <a:pPr marL="342900" lvl="0" indent="-342900" rtl="0">
                        <a:spcAft>
                          <a:spcPts val="0"/>
                        </a:spcAft>
                        <a:buClr>
                          <a:srgbClr val="383838"/>
                        </a:buClr>
                        <a:buSzPts val="1150"/>
                        <a:buFont typeface="Times New Roman"/>
                        <a:buNone/>
                        <a:tabLst>
                          <a:tab pos="253365" algn="l"/>
                        </a:tabLst>
                      </a:pP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rtl="0">
                        <a:spcAft>
                          <a:spcPts val="0"/>
                        </a:spcAft>
                        <a:buClr>
                          <a:srgbClr val="383838"/>
                        </a:buClr>
                        <a:buSzPts val="1150"/>
                        <a:buFont typeface="Times New Roman"/>
                        <a:buNone/>
                        <a:tabLst>
                          <a:tab pos="253365" algn="l"/>
                        </a:tabLst>
                      </a:pPr>
                      <a:r>
                        <a:rPr lang="cy" sz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1. </a:t>
                      </a:r>
                      <a:r>
                        <a:rPr lang="cy" sz="12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Lle mae'ch perthynas â'r Heddlu yn dda;</a:t>
                      </a:r>
                      <a:endParaRPr lang="en-GB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0485" rtl="0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cy" sz="1200" b="1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Cyfarfod cychwynnol 4 blynedd yn ôl gyda Phwyntiau Cyswllt Sengl yr Heddlu</a:t>
                      </a:r>
                    </a:p>
                    <a:p>
                      <a:pPr marL="70485" rtl="0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1498600" lvl="0" indent="-342900" rtl="0">
                        <a:lnSpc>
                          <a:spcPct val="105000"/>
                        </a:lnSpc>
                        <a:spcAft>
                          <a:spcPts val="0"/>
                        </a:spcAft>
                        <a:buClr>
                          <a:srgbClr val="383838"/>
                        </a:buClr>
                        <a:buSzPts val="1150"/>
                        <a:buFont typeface="Times New Roman"/>
                        <a:buNone/>
                        <a:tabLst>
                          <a:tab pos="253365" algn="l"/>
                        </a:tabLst>
                      </a:pPr>
                      <a:r>
                        <a:rPr lang="cy" sz="12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 Lle rydych chi'n dangos bod eich perthynas â Gwasanaeth Erlyn y Goron yn dda; </a:t>
                      </a:r>
                      <a:r>
                        <a:rPr lang="cy" sz="1200" spc="-6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Amherthnasol</a:t>
                      </a:r>
                      <a:r>
                        <a:rPr lang="cy" sz="1200" b="1" spc="-35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6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25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35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2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45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9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y" sz="1200" b="1" spc="-85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342900" marR="1498600" lvl="0" indent="-342900" rtl="0">
                        <a:lnSpc>
                          <a:spcPct val="105000"/>
                        </a:lnSpc>
                        <a:spcAft>
                          <a:spcPts val="0"/>
                        </a:spcAft>
                        <a:buClr>
                          <a:srgbClr val="383838"/>
                        </a:buClr>
                        <a:buSzPts val="1150"/>
                        <a:buFont typeface="Times New Roman"/>
                        <a:buNone/>
                        <a:tabLst>
                          <a:tab pos="253365" algn="l"/>
                        </a:tabLst>
                      </a:pPr>
                      <a:endParaRPr lang="en-GB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1498600" lvl="0" indent="-342900" rtl="0">
                        <a:lnSpc>
                          <a:spcPct val="105000"/>
                        </a:lnSpc>
                        <a:spcAft>
                          <a:spcPts val="0"/>
                        </a:spcAft>
                        <a:buClr>
                          <a:srgbClr val="383838"/>
                        </a:buClr>
                        <a:buSzPts val="1150"/>
                        <a:buFont typeface="Times New Roman"/>
                        <a:buNone/>
                        <a:tabLst>
                          <a:tab pos="253365" algn="l"/>
                        </a:tabLst>
                      </a:pPr>
                      <a:r>
                        <a:rPr lang="cy" sz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3. </a:t>
                      </a:r>
                      <a:r>
                        <a:rPr lang="cy" sz="12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Eich bod yn dangos bod eich perthynas â'r GIG yn dda.</a:t>
                      </a:r>
                      <a:endParaRPr lang="en-GB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38835" rtl="0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0485" rtl="0">
                        <a:spcAft>
                          <a:spcPts val="0"/>
                        </a:spcAft>
                      </a:pPr>
                      <a:r>
                        <a:rPr lang="cy" sz="1200" b="1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Rhannu gwybodaeth yn rheolaidd â Rheolwr Achos Bwrdd Iechyd Prifysgol Betsi Cadwaladr (BIPBC)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54015" y="284672"/>
          <a:ext cx="7004649" cy="6048617"/>
        </p:xfrm>
        <a:graphic>
          <a:graphicData uri="http://schemas.openxmlformats.org/drawingml/2006/table">
            <a:tbl>
              <a:tblPr/>
              <a:tblGrid>
                <a:gridCol w="1086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9770">
                <a:tc>
                  <a:txBody>
                    <a:bodyPr/>
                    <a:lstStyle/>
                    <a:p>
                      <a:pPr marL="56515" rtl="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10.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6515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651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allech gadarnhau Pwynt Cyswllt Sengl yr Heddlu ar gyfer y memorandwm dealltwriaeth yn eich ardal.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096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096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Ddim yn ymwybodol am Bwynt Cyswllt Sengl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70"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cy" sz="1200">
                          <a:latin typeface="Times New Roman"/>
                          <a:ea typeface="Calibri"/>
                          <a:cs typeface="Times New Roman"/>
                        </a:rPr>
                        <a:t> Cwestiwn 11.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6515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651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rtl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allech gadarnhau pwy yw Pwynt Cyswllt Sengl Gwasanaeth Erlyn y Goron ar gyfer eich Bwrdd Iechyd.</a:t>
                      </a:r>
                    </a:p>
                    <a:p>
                      <a:pPr marL="60960" rtl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096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Fel y nodwyd uchod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516"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cy" sz="1200">
                          <a:latin typeface="Times New Roman"/>
                          <a:ea typeface="Calibri"/>
                          <a:cs typeface="Times New Roman"/>
                        </a:rPr>
                        <a:t> Cwestiwn 12.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6515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651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rtl="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Pwy yw arweinydd Gweithredol eich Bwrdd Iechyd mewn perthynas â thrais ac ymddygiad ymosodol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0960" marR="902335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Claire Bevan – Cyfarwyddwr Gweithredol Ansawdd, Diogelwch a Phrofiad y Claf. James Mycroft fydd yr Arweinydd Anweithredol ar gyfer Risg, Iechyd a Diogelwch a Thrais ac Ymddygiad Ymosodol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257">
                <a:tc>
                  <a:txBody>
                    <a:bodyPr/>
                    <a:lstStyle/>
                    <a:p>
                      <a:pPr marL="66040" rtl="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13.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yw'r person hwnnw'n ymwybodol o fodolaeth y memorandwm dealltwriaeth.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0960" rtl="0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0960" rtl="0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Ydy</a:t>
                      </a:r>
                    </a:p>
                    <a:p>
                      <a:pPr marL="60960" rtl="0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70">
                <a:tc>
                  <a:txBody>
                    <a:bodyPr/>
                    <a:lstStyle/>
                    <a:p>
                      <a:pPr marL="66040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14.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Beth yw rôl Rheolwr Achos.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0485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0485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Yn fy sefyllfa i, sicrhau bod cefnogaeth yn cael ei darparu ac i gynorthwyo lle bo angen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6507">
                <a:tc>
                  <a:txBody>
                    <a:bodyPr/>
                    <a:lstStyle/>
                    <a:p>
                      <a:pPr marL="66040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15.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oes gwahaniaeth rhwng trais di-alw-amdano a thrais a ysgogwyd yn y ffordd rydych chi'n 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0960" rtl="0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28282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darparu cymorth yn dilyn ymosodiad treisgar.</a:t>
                      </a:r>
                      <a:endParaRPr lang="en-US" sz="1200" b="1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 oes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57340">
                <a:tc>
                  <a:txBody>
                    <a:bodyPr/>
                    <a:lstStyle/>
                    <a:p>
                      <a:pPr marL="70485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Cwestiwn 16.</a:t>
                      </a: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6040"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Ymateb</a:t>
                      </a:r>
                      <a:endParaRPr lang="en-GB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4790" algn="ctr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Yn olaf, a oes unrhyw faterion ychwanegol yr hoffech ddelio â hwy yn y memorandwm dealltwriaeth</a:t>
                      </a:r>
                    </a:p>
                    <a:p>
                      <a:pPr marR="224790" algn="ctr" rtl="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rtl="0">
                        <a:spcAft>
                          <a:spcPts val="0"/>
                        </a:spcAft>
                        <a:buClr>
                          <a:srgbClr val="444444"/>
                        </a:buClr>
                        <a:buSzPts val="1200"/>
                        <a:buFont typeface="Times New Roman"/>
                        <a:buChar char="•"/>
                        <a:tabLst>
                          <a:tab pos="526415" algn="l"/>
                        </a:tabLs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Cadarnhau a chynnal Pwyntiau Cyswllt Sengl a sefydlwyd ar lefel uwch</a:t>
                      </a:r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675640" lvl="0" indent="-342900" rtl="0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444444"/>
                        </a:buClr>
                        <a:buSzPts val="1200"/>
                        <a:buFont typeface="Times New Roman"/>
                        <a:buChar char="•"/>
                        <a:tabLst>
                          <a:tab pos="526415" algn="l"/>
                        </a:tabLs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Hyfforddiant / cymhwyster penodol i safon / lefel gydnabyddedig ar gyfer rheolwyr achos</a:t>
                      </a:r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rtl="0">
                        <a:spcBef>
                          <a:spcPts val="95"/>
                        </a:spcBef>
                        <a:spcAft>
                          <a:spcPts val="0"/>
                        </a:spcAft>
                        <a:buClr>
                          <a:srgbClr val="444444"/>
                        </a:buClr>
                        <a:buSzPts val="1200"/>
                        <a:buFont typeface="Times New Roman"/>
                        <a:buChar char="•"/>
                        <a:tabLst>
                          <a:tab pos="526415" algn="l"/>
                        </a:tabLst>
                      </a:pPr>
                      <a:r>
                        <a:rPr lang="cy" sz="12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Safoni dogfennau a ddefnyddir i gadw cofnodion</a:t>
                      </a:r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4673" y="653952"/>
          <a:ext cx="7901796" cy="4916433"/>
        </p:xfrm>
        <a:graphic>
          <a:graphicData uri="http://schemas.openxmlformats.org/drawingml/2006/table">
            <a:tbl>
              <a:tblPr/>
              <a:tblGrid>
                <a:gridCol w="2095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15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56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9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4375"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15264B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Cam 3</a:t>
                      </a:r>
                      <a:endParaRPr lang="en-US" sz="1200" b="1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15264B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Manylion</a:t>
                      </a:r>
                      <a:endParaRPr lang="en-US" sz="1200" b="1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15264B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Dyddiadau</a:t>
                      </a:r>
                      <a:endParaRPr lang="en-US" sz="1200" b="1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cy" sz="1200" b="1">
                          <a:solidFill>
                            <a:srgbClr val="15264B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Wedi’i gwblhau</a:t>
                      </a:r>
                      <a:endParaRPr lang="en-US" sz="1200" b="1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742">
                <a:tc>
                  <a:txBody>
                    <a:bodyPr/>
                    <a:lstStyle/>
                    <a:p>
                      <a:pPr marL="187325" rtl="0">
                        <a:lnSpc>
                          <a:spcPts val="11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Cytuno ar ddechrau’r prosiect</a:t>
                      </a: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149">
                <a:tc>
                  <a:txBody>
                    <a:bodyPr/>
                    <a:lstStyle/>
                    <a:p>
                      <a:pPr marL="187325" rtl="0">
                        <a:lnSpc>
                          <a:spcPts val="1175"/>
                        </a:lnSpc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2. Diffinio’r y cynnyrch terfynol</a:t>
                      </a: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33045" rtl="0"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yn weithredol</a:t>
                      </a:r>
                    </a:p>
                    <a:p>
                      <a:pPr marL="233045" rtl="0"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792">
                <a:tc>
                  <a:txBody>
                    <a:bodyPr/>
                    <a:lstStyle/>
                    <a:p>
                      <a:pPr marL="233045" marR="448945" indent="-45720" rtl="0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3. Penodi Rheolwr</a:t>
                      </a:r>
                      <a:r>
                        <a:rPr lang="cy" sz="1200" spc="-7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 </a:t>
                      </a: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 y Prosiect</a:t>
                      </a:r>
                    </a:p>
                    <a:p>
                      <a:pPr marL="233045" marR="448945" indent="-45720" rtl="0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792">
                <a:tc>
                  <a:txBody>
                    <a:bodyPr/>
                    <a:lstStyle/>
                    <a:p>
                      <a:pPr marL="233045" marR="134620" indent="-45720" rtl="0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4. Cytuno ar a nodi adnoddau’r prosiect</a:t>
                      </a:r>
                    </a:p>
                    <a:p>
                      <a:pPr marL="233045" marR="134620" indent="-45720" rtl="0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2329">
                <a:tc>
                  <a:txBody>
                    <a:bodyPr/>
                    <a:lstStyle/>
                    <a:p>
                      <a:pPr marL="233045" marR="694055" indent="-45720" rtl="0">
                        <a:lnSpc>
                          <a:spcPct val="104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5. Sefydlu tîm y prosiect</a:t>
                      </a:r>
                    </a:p>
                    <a:p>
                      <a:pPr marL="233045" marR="694055" indent="-45720" rtl="0">
                        <a:lnSpc>
                          <a:spcPct val="104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321">
                <a:tc>
                  <a:txBody>
                    <a:bodyPr/>
                    <a:lstStyle/>
                    <a:p>
                      <a:pPr marL="187325" rtl="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6. Cytuno ar ddyddiad dechrau’r prosiect</a:t>
                      </a: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254">
                <a:tc>
                  <a:txBody>
                    <a:bodyPr/>
                    <a:lstStyle/>
                    <a:p>
                      <a:pPr marL="219075" marR="95250" indent="-137160" rtl="0">
                        <a:lnSpc>
                          <a:spcPct val="101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  7. Cytuno ar y dyddiad y cyflwynir y cynnyrch</a:t>
                      </a: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2329">
                <a:tc>
                  <a:txBody>
                    <a:bodyPr/>
                    <a:lstStyle/>
                    <a:p>
                      <a:pPr marL="227965" marR="160020" indent="-45720" rtl="0">
                        <a:lnSpc>
                          <a:spcPct val="104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cy" sz="1200" u="none">
                          <a:solidFill>
                            <a:srgbClr val="15264B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8. </a:t>
                      </a:r>
                      <a:r>
                        <a:rPr lang="cy" sz="1200">
                          <a:solidFill>
                            <a:srgbClr val="15264B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Nodi’r cerrig milltir a dyddiadau i'w cyflawni</a:t>
                      </a:r>
                    </a:p>
                    <a:p>
                      <a:pPr marL="227965" marR="160020" indent="-45720" rtl="0">
                        <a:lnSpc>
                          <a:spcPct val="104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4695">
                <a:tc>
                  <a:txBody>
                    <a:bodyPr/>
                    <a:lstStyle/>
                    <a:p>
                      <a:pPr marL="233045" marR="394970" indent="-146685" rtl="0">
                        <a:lnSpc>
                          <a:spcPct val="101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cy" sz="1200" u="none">
                          <a:solidFill>
                            <a:srgbClr val="15264B"/>
                          </a:solidFill>
                          <a:uFillTx/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  9. </a:t>
                      </a:r>
                      <a:r>
                        <a:rPr lang="cy" sz="1200" u="none">
                          <a:solidFill>
                            <a:srgbClr val="15264B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Cytuno ar sesiynau cyfarfod y prosiect</a:t>
                      </a:r>
                      <a:endParaRPr lang="en-GB" sz="1200" u="none" dirty="0">
                        <a:solidFill>
                          <a:srgbClr val="15264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7413" y="8453438"/>
            <a:ext cx="109537" cy="900112"/>
          </a:xfrm>
          <a:prstGeom prst="rect">
            <a:avLst/>
          </a:prstGeom>
          <a:noFill/>
        </p:spPr>
      </p:pic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2125663" y="8777288"/>
            <a:ext cx="50800" cy="1587"/>
            <a:chOff x="3348" y="13103"/>
            <a:chExt cx="79" cy="2"/>
          </a:xfrm>
        </p:grpSpPr>
        <p:sp>
          <p:nvSpPr>
            <p:cNvPr id="33794" name="Freeform 2"/>
            <p:cNvSpPr>
              <a:spLocks/>
            </p:cNvSpPr>
            <p:nvPr/>
          </p:nvSpPr>
          <p:spPr bwMode="auto">
            <a:xfrm>
              <a:off x="3348" y="13103"/>
              <a:ext cx="79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0"/>
                </a:cxn>
              </a:cxnLst>
              <a:rect l="0" t="0" r="r" b="b"/>
              <a:pathLst>
                <a:path w="79">
                  <a:moveTo>
                    <a:pt x="0" y="0"/>
                  </a:moveTo>
                  <a:lnTo>
                    <a:pt x="79" y="0"/>
                  </a:lnTo>
                </a:path>
              </a:pathLst>
            </a:custGeom>
            <a:noFill/>
            <a:ln w="4572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en-GB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639006" y="192286"/>
            <a:ext cx="29733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>
                <a:ln>
                  <a:noFill/>
                </a:ln>
                <a:solidFill>
                  <a:srgbClr val="545454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Tîm Rhaglen Strategol: Rhestr Wirio Rheoli Prosiectau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cy"/>
              <a:t>Erthygl yn y South Wales Argus Ionawr ‘17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4785"/>
            <a:ext cx="8229600" cy="4673540"/>
          </a:xfrm>
        </p:spPr>
        <p:txBody>
          <a:bodyPr rtlCol="0">
            <a:normAutofit fontScale="25000" lnSpcReduction="20000"/>
          </a:bodyPr>
          <a:lstStyle/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Yn ôl ffigurau newydd, ymosodwyd ar BUM aelod o staff y GIG bob dydd yng Ngwent yn ystod 2015/16, a hynny yn gorfforol neu ar lafar.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Cafwyd 872 o ddigwyddiadau y mae Bwrdd Iechyd Prifysgol Aneurin Bevan yn eu disgrifio yn ‘gam-drin corfforol, ymosodiad neu drais’ yn y flwyddyn hyd at fis Mawrth 31.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Ac yn yr un cyfnod o 12 mis, nododd staff 949 o ddigwyddiadau o gam-drin neu darfu ar lafar</a:t>
            </a:r>
            <a:r>
              <a:rPr lang="cy" sz="5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cy" sz="5000" dirty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Roedd ffigur ymosodiadau corfforol y llynedd i lawr o 1,067 yn 2014/15, ond serch hynny cyfrannodd hyn at gatalog o drais yn erbyn staff y GIG yng Nghymru a nesaodd at 4,000 o ddigwyddiadau.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Ac roedd y 949 o achosion o gam-drin geiriol neu darfu y llynedd yng Ngwent bron i 45 y cant yn uwch na’r ffigur ar gyfer 2014/15.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Bu cyfanswm o 7,501 o ymosodiadau corfforol neu eiriol ar staff dros y pum mlynedd diwethaf yng Ngwent.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Dywedodd llefarydd ar ran y bwrdd iechyd fod y cynnydd mewn cam-drin geiriol yr adroddir amdanynt yn debygol o fod o ganlyniad i staff yn cael eu hannog i adrodd am ddigwyddiadau.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Gyda'i gilydd, fodd bynnag, mae achosion o gam-drin staff y GIG yng Ngwent wedi cynyddu'n gyson, gyda'r digwyddiadau yr adroddir amdanynt i fyny bron i 50 y cant mewn pum mlynedd.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“Mae’r bwrdd iechyd wedi gweld cynnydd yn ffigurau ymosodiadau geiriol dros y pum mlynedd diwethaf,” meddai llefarydd.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“Mae'r cynnydd hwn oherwydd cynnydd yn nifer y staff sy'n adrodd am digwyddiadau yn dilyn hyfforddiant rydym wedi'i ddarparu i godi ymwybyddiaeth o'r mater.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“Roedd aelodau staff yn amharod i adrodd am ymosodiad llafar cyn hyn, ond mae’r bwrdd iechyd yn annog staff i roi gwybod am achosion o ymosodiadau llafar.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“O ran ymosodiadau corfforol, mae’r bwrdd iechyd yn gweithio’n agos gyda’r heddlu i sicrhau diogelwch ein staff.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“Yn ogystal, mae gennym ymgyrch farchnata barhaus i addysgu’r cyhoedd nad yw cam-drin staff yn dderbyniol.” </a:t>
            </a:r>
          </a:p>
          <a:p>
            <a:pPr algn="just" rtl="0"/>
            <a:r>
              <a:rPr lang="cy" sz="5000" dirty="0">
                <a:latin typeface="Times New Roman" pitchFamily="18" charset="0"/>
                <a:cs typeface="Times New Roman" pitchFamily="18" charset="0"/>
              </a:rPr>
              <a:t>Ledled Cymru, daw darlun cymysg o achosion o gam-drin tuag at staff y GIG. Mae rhai byrddau iechyd yn nodi cynnydd mewn cam-drin corfforol a / neu gam-drin geiriol yn ystod y flwyddyn diwethaf, ac mae eraill yn nodi gostyngiadau. Ond ym mhob achos, mae'r ffigurau'n annerbyniol o uchel.</a:t>
            </a:r>
          </a:p>
          <a:p>
            <a:pPr rtl="0"/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752475"/>
          </a:xfrm>
        </p:spPr>
        <p:txBody>
          <a:bodyPr rtlCol="0"/>
          <a:lstStyle/>
          <a:p>
            <a:pPr rtl="0"/>
            <a:r>
              <a:rPr lang="cy" b="1"/>
              <a:t>Cefndir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6775"/>
            <a:ext cx="8229600" cy="4695825"/>
          </a:xfrm>
        </p:spPr>
        <p:txBody>
          <a:bodyPr rtlCol="0">
            <a:normAutofit fontScale="62500" lnSpcReduction="20000"/>
          </a:bodyPr>
          <a:lstStyle/>
          <a:p>
            <a:pPr lvl="0" algn="just" rtl="0"/>
            <a:r>
              <a:rPr lang="cy" dirty="0"/>
              <a:t>Mae memorandwm dealltwriaeth wedi bodoli rhwng y </a:t>
            </a:r>
            <a:r>
              <a:rPr lang="cy" dirty="0" smtClean="0"/>
              <a:t>tri pharti </a:t>
            </a:r>
            <a:r>
              <a:rPr lang="cy" dirty="0"/>
              <a:t>ers dros ddeng mlynedd.</a:t>
            </a:r>
          </a:p>
          <a:p>
            <a:pPr lvl="0" algn="just" rtl="0"/>
            <a:r>
              <a:rPr lang="cy" dirty="0"/>
              <a:t>Daeth y cytundeb yn dilyn cytundeb tebyg a wnaed rhwng y partïon hyn yn Lloegr. </a:t>
            </a:r>
          </a:p>
          <a:p>
            <a:pPr lvl="0" algn="just" rtl="0"/>
            <a:r>
              <a:rPr lang="cy" dirty="0"/>
              <a:t>Adolygwyd a diwygiwyd y cytundeb fel rhan o ddull ehangach o fynd i'r afael â phroblem trais yn erbyn staff y GIG a ystyriwyd gan Grŵp Llywio Trais ac Ymddygiad Ymosodol GIG Cymru a noddwyd gan Edwina Hart, y Gweinidog Iechyd ar y pryd, a rannwyd gyda Sheila Lloyd ac a gafodd ei gadeirio yn ddiweddarach gan David Francis, Cadeirydd Bwrdd Iechyd Prifysgol Caerdydd a'r Fro.</a:t>
            </a:r>
          </a:p>
          <a:p>
            <a:pPr lvl="0" algn="just" rtl="0"/>
            <a:r>
              <a:rPr lang="cy" dirty="0"/>
              <a:t>Adolygwyd y memorandwm dealltwriaeth oddeutu 3 blynedd yn ôl ond dim ond mân ddiwygiadau a gymhwyswyd.</a:t>
            </a:r>
          </a:p>
          <a:p>
            <a:pPr lvl="0" algn="just" rtl="0"/>
            <a:r>
              <a:rPr lang="cy" dirty="0"/>
              <a:t>Cydnabyddir ei bod yn hen bryd ailwampio'r memorandwm dealltwriaeth a’i ail-lansio.</a:t>
            </a:r>
          </a:p>
          <a:p>
            <a:pPr lvl="0" algn="just" rtl="0"/>
            <a:r>
              <a:rPr lang="cy" dirty="0"/>
              <a:t>Ystyrir yn gyffredinol bod y memorandwm dealltwriaeth yn llwyddiant. Er gwaethaf hynny, mae angen gwneud adolygiad o’r bôn i’r brig ohono ac mae angen codi ymwybyddiaeth yr heddlu, y cyhoedd, y GIG a Gwasanaeth Erlyn y Goron.</a:t>
            </a:r>
          </a:p>
          <a:p>
            <a:pPr algn="just" rtl="0"/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466725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Diffiniad y Prosiect – Amcanion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1026"/>
            <a:ext cx="8229600" cy="5052060"/>
          </a:xfrm>
        </p:spPr>
        <p:txBody>
          <a:bodyPr rtlCol="0">
            <a:normAutofit fontScale="40000" lnSpcReduction="20000"/>
          </a:bodyPr>
          <a:lstStyle/>
          <a:p>
            <a:pPr rtl="0">
              <a:buNone/>
            </a:pPr>
            <a:r>
              <a:rPr lang="cy" b="1"/>
              <a:t>1.	</a:t>
            </a:r>
            <a:r>
              <a:rPr lang="cy" sz="3000" b="1"/>
              <a:t>Adolygu’r memorandwm dealltwriaeth i adlewyrchu newidiadau ers y cychwyn gwreiddiol, sef ymhlith eraill:</a:t>
            </a:r>
          </a:p>
          <a:p>
            <a:pPr rtl="0">
              <a:buNone/>
            </a:pPr>
            <a:r>
              <a:rPr lang="cy" sz="3000"/>
              <a:t> 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Newidiadau mewn mynychder, yn llym eu natur yn y troseddau yn erbyn staff y GIG.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Newidiadau mewn deddfau cymwys, i adlewyrchu newidiadau mewn cyfraith achosion a deddfwriaeth droseddol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Newidiadau yn y weithdrefn/polisi o fewn heddlu Gwasanaeth Erlyn y Goron a'r GIG wrth ddelio â throseddau treisgar.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Newidiadau yn y ffordd mae llywodraethu gwybodaeth yn cael ei reoli.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Newidiadau ym mholisi'r llywodraeth mewn perthynas â thrais ac ymddygiad ymosodol yn erbyn staff y GIG.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Newidiadau yn y canllawiau dedfrydu ar gyfer troseddau o'r fath.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Newidiadau mewn strwythurau gweithredol a staffio unigol (trosiant staff).</a:t>
            </a:r>
          </a:p>
          <a:p>
            <a:pPr rtl="0"/>
            <a:endParaRPr lang="en-GB" sz="3000" dirty="0"/>
          </a:p>
          <a:p>
            <a:pPr rtl="0">
              <a:buNone/>
            </a:pPr>
            <a:r>
              <a:rPr lang="cy" sz="3000" b="1"/>
              <a:t>2. 	Achosi a thrafod newidiadau i adlewyrchu gofynion tri pharti</a:t>
            </a:r>
          </a:p>
          <a:p>
            <a:pPr rtl="0">
              <a:buNone/>
            </a:pPr>
            <a:r>
              <a:rPr lang="cy" sz="3000"/>
              <a:t> </a:t>
            </a:r>
          </a:p>
          <a:p>
            <a:pPr rtl="0">
              <a:buNone/>
            </a:pPr>
            <a:r>
              <a:rPr lang="cy" sz="3000" b="1"/>
              <a:t>3. 	Ail-lansio’r memorandwm dealltwriaeth</a:t>
            </a:r>
          </a:p>
          <a:p>
            <a:pPr rtl="0">
              <a:buNone/>
            </a:pPr>
            <a:r>
              <a:rPr lang="cy" sz="3000"/>
              <a:t> 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Er mwyn gwella ymwybyddiaeth y cyhoedd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Er mwyn gwella ymwybyddiaeth yr heddlu 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Er mwyn gwella ymwybyddiaeth y GIG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Er mwyn gwella ymwybyddiaeth Gwasanaeth Erlyn y Goron</a:t>
            </a:r>
          </a:p>
          <a:p>
            <a:pPr marL="571500" lvl="0" indent="-571500" rtl="0">
              <a:buFont typeface="+mj-lt"/>
              <a:buAutoNum type="romanLcPeriod"/>
            </a:pPr>
            <a:r>
              <a:rPr lang="cy" sz="3000"/>
              <a:t>Ailfywiogi cydweithrediad rhwng y tri pharti trwy gyfres o weithdai cenedlaethol.</a:t>
            </a:r>
          </a:p>
          <a:p>
            <a:pPr rtl="0">
              <a:buNone/>
            </a:pPr>
            <a:endParaRPr lang="en-GB" sz="3000" dirty="0"/>
          </a:p>
          <a:p>
            <a:pPr rtl="0"/>
            <a:r>
              <a:rPr lang="cy" sz="3000"/>
              <a:t>Dylunio a gweithredu gweithdai hyfforddi ac addysgol</a:t>
            </a:r>
          </a:p>
          <a:p>
            <a:pPr rtl="0">
              <a:buNone/>
            </a:pPr>
            <a:endParaRPr lang="en-GB" sz="3000" dirty="0"/>
          </a:p>
          <a:p>
            <a:pPr rtl="0"/>
            <a:r>
              <a:rPr lang="cy" sz="3000"/>
              <a:t>Cydlynu datganiad i'r wasg yn genedlaethol er mwyn ceisio meithrin cydnabyddiaeth ryngwladol o'r fenter ar gyfer dull Llywodraeth Cymru: </a:t>
            </a:r>
          </a:p>
          <a:p>
            <a:pPr rtl="0">
              <a:buNone/>
            </a:pPr>
            <a:endParaRPr lang="en-GB" sz="3000" dirty="0"/>
          </a:p>
          <a:p>
            <a:pPr rtl="0"/>
            <a:r>
              <a:rPr lang="cy" sz="3000"/>
              <a:t>Bydd y dull o reoli’r prosiect wedi'i deilwra'n benodol gan ddilyn egwyddorion Prince 2.</a:t>
            </a:r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662"/>
            <a:ext cx="8229600" cy="466725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Cwmpas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300"/>
            <a:ext cx="8229600" cy="4375785"/>
          </a:xfrm>
        </p:spPr>
        <p:txBody>
          <a:bodyPr rtlCol="0">
            <a:normAutofit/>
          </a:bodyPr>
          <a:lstStyle/>
          <a:p>
            <a:pPr algn="just" rtl="0">
              <a:buNone/>
            </a:pPr>
            <a:r>
              <a:rPr lang="cy" sz="3200"/>
              <a:t>	Yn gyfyngedig i’r amcanion ond gyda'r bwriad o ymestyn y drafodaeth i gwmpasu cynllun tuag at drais nad yw'n fwriadol o fewn GIG Cymru h.y. mabwysiadu Calming the Storm neu fenter debyg. (Eithriadau; dwyn a difrod troseddol) </a:t>
            </a:r>
          </a:p>
          <a:p>
            <a:pPr rtl="0">
              <a:buNone/>
            </a:pPr>
            <a:endParaRPr lang="en-GB" sz="3000" dirty="0"/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"/>
            <a:ext cx="8229600" cy="466725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Targedau </a:t>
            </a:r>
            <a:r>
              <a:rPr lang="cy" b="1" smtClean="0"/>
              <a:t>Cyflawnadwy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413885"/>
          </a:xfrm>
        </p:spPr>
        <p:txBody>
          <a:bodyPr rtlCol="0">
            <a:normAutofit/>
          </a:bodyPr>
          <a:lstStyle/>
          <a:p>
            <a:pPr algn="just" rtl="0">
              <a:buNone/>
            </a:pPr>
            <a:r>
              <a:rPr lang="cy" sz="3200"/>
              <a:t>	Memorandwm dealltwriaeth wedi'i adolygu, ei ddiwygio a'i hysbysebu'n gynhwysfawr a fydd yn cynyddu erlyniadau priodol yn erbyn y rheiny sy'n cyflawni trais yn erbyn staff y GIG.</a:t>
            </a:r>
          </a:p>
          <a:p>
            <a:pPr algn="just" rtl="0">
              <a:buNone/>
            </a:pPr>
            <a:endParaRPr lang="en-GB" sz="3200" dirty="0"/>
          </a:p>
          <a:p>
            <a:pPr rtl="0">
              <a:buNone/>
            </a:pPr>
            <a:endParaRPr lang="en-GB" sz="3000" dirty="0"/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662"/>
            <a:ext cx="8229600" cy="466725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Y canlyniadau yr hoffem eu gweld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380"/>
            <a:ext cx="8229600" cy="4924425"/>
          </a:xfrm>
        </p:spPr>
        <p:txBody>
          <a:bodyPr rtlCol="0">
            <a:normAutofit/>
          </a:bodyPr>
          <a:lstStyle/>
          <a:p>
            <a:pPr algn="just" rtl="0">
              <a:buNone/>
            </a:pPr>
            <a:r>
              <a:rPr lang="cy" sz="3200" dirty="0"/>
              <a:t>	</a:t>
            </a:r>
            <a:r>
              <a:rPr lang="cy" sz="3200" dirty="0" smtClean="0"/>
              <a:t>Bydd </a:t>
            </a:r>
            <a:r>
              <a:rPr lang="cy" sz="3200" dirty="0"/>
              <a:t>memorandwm dealltwriaeth diwygiedig yn cynorthwyo i atal ymddygiad treisgar yn erbyn staff y GIG a bydd yn rhoi sicrwydd i'r cyhoedd a'r GIG fod polisi dim goddefgarwch yn cael ei fabwysiadu.</a:t>
            </a:r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rtl="0">
              <a:buNone/>
            </a:pPr>
            <a:endParaRPr lang="en-GB" sz="3000" dirty="0"/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466725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Cyfyngiadau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794885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cy" sz="3200" dirty="0" smtClean="0"/>
              <a:t>Bydd </a:t>
            </a:r>
            <a:r>
              <a:rPr lang="cy" sz="3200" dirty="0"/>
              <a:t>nifer gyfyngedig neu amhenodol o bobl sy'n cyflawni trais ac ymddygiad ymosodol yn erbyn staff y GIG. Bydd y cytundeb newydd yn helpu i ostwng y nifer anfesuradwy hwn. </a:t>
            </a:r>
            <a:r>
              <a:rPr lang="cy" sz="3200" u="sng" dirty="0"/>
              <a:t>Rhyngwynebau </a:t>
            </a:r>
          </a:p>
          <a:p>
            <a:pPr rtl="0"/>
            <a:endParaRPr lang="en-GB" sz="3200" dirty="0"/>
          </a:p>
          <a:p>
            <a:pPr rtl="0"/>
            <a:r>
              <a:rPr lang="cy" sz="3200" dirty="0"/>
              <a:t>Mae angen ystyried y mentrau eraill hynny o fewn GIG Cymru ac o fewn yr heddlu a Gwasanaeth Erlyn y Goron y gellid dod ar eu traws.</a:t>
            </a:r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rtl="0">
              <a:buNone/>
            </a:pPr>
            <a:endParaRPr lang="en-GB" sz="3000" dirty="0"/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601980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Rhagdybiaethau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4900"/>
            <a:ext cx="8229600" cy="4528185"/>
          </a:xfrm>
        </p:spPr>
        <p:txBody>
          <a:bodyPr rtlCol="0">
            <a:normAutofit/>
          </a:bodyPr>
          <a:lstStyle/>
          <a:p>
            <a:pPr algn="just" rtl="0">
              <a:buNone/>
            </a:pPr>
            <a:r>
              <a:rPr lang="cy" sz="3200"/>
              <a:t>	Y dybiaeth allweddol yn hyn o beth yw bod y tri pharti yn gweld y gwerth a bod ganddynt nod cyffredin wrth geisio delio'n fwy effeithiol ag erlyn troseddwyr priodol yn y maes pryder hwn.</a:t>
            </a:r>
          </a:p>
          <a:p>
            <a:pPr rtl="0"/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rtl="0">
              <a:buNone/>
            </a:pPr>
            <a:endParaRPr lang="en-GB" sz="3000" dirty="0"/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662"/>
            <a:ext cx="8229600" cy="466725"/>
          </a:xfrm>
        </p:spPr>
        <p:txBody>
          <a:bodyPr rtlCol="0">
            <a:normAutofit fontScale="90000"/>
          </a:bodyPr>
          <a:lstStyle/>
          <a:p>
            <a:pPr rtl="0"/>
            <a:r>
              <a:rPr lang="cy" b="1"/>
              <a:t>Strwythur Trefniadaeth y Prosiect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180"/>
            <a:ext cx="8229600" cy="4573905"/>
          </a:xfrm>
        </p:spPr>
        <p:txBody>
          <a:bodyPr rtlCol="0">
            <a:normAutofit/>
          </a:bodyPr>
          <a:lstStyle/>
          <a:p>
            <a:pPr rtl="0"/>
            <a:r>
              <a:rPr lang="cy" sz="3200" dirty="0" smtClean="0"/>
              <a:t>Noddwr </a:t>
            </a:r>
            <a:r>
              <a:rPr lang="cy" sz="3200" dirty="0"/>
              <a:t>– Andrew Goodall, Swyddfa Ysgrifennydd y Cabinet</a:t>
            </a:r>
          </a:p>
          <a:p>
            <a:pPr rtl="0"/>
            <a:r>
              <a:rPr lang="cy" sz="3200" dirty="0"/>
              <a:t>Tîm Llywio'r Bwrdd Prosiect</a:t>
            </a:r>
          </a:p>
          <a:p>
            <a:pPr rtl="0"/>
            <a:r>
              <a:rPr lang="cy" sz="3200" dirty="0"/>
              <a:t>Cytunir ar Reolwr Prosiect, Tîm Prosiect a'u rolau a'u lefelau cyfrifoldeb.</a:t>
            </a:r>
          </a:p>
          <a:p>
            <a:pPr algn="just" rtl="0">
              <a:buNone/>
            </a:pPr>
            <a:endParaRPr lang="en-GB" sz="3200" dirty="0"/>
          </a:p>
          <a:p>
            <a:pPr rtl="0"/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algn="just" rtl="0">
              <a:buNone/>
            </a:pPr>
            <a:endParaRPr lang="en-GB" sz="3200" dirty="0"/>
          </a:p>
          <a:p>
            <a:pPr rtl="0">
              <a:buNone/>
            </a:pPr>
            <a:endParaRPr lang="en-GB" sz="3000" dirty="0"/>
          </a:p>
          <a:p>
            <a:pPr lvl="0" algn="just" rtl="0"/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2816 NHS Wales SSP_ Powerpoint -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12816 NHS Wales SSP_ Powerpoint - 1.potx</Template>
  <TotalTime>1757</TotalTime>
  <Words>1954</Words>
  <Application>Microsoft Office PowerPoint</Application>
  <PresentationFormat>On-screen Show (4:3)</PresentationFormat>
  <Paragraphs>230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12816 NHS Wales SSP_ Powerpoint - 1</vt:lpstr>
      <vt:lpstr>Custom Design</vt:lpstr>
      <vt:lpstr>Memorandwm Dealltwriaeth rhwng yr Heddlu, Gwasanaeth Erlyn y Goron a'r GIG  Rheoli Prosiectau  Llandrindod, 9 Mehefin 2017</vt:lpstr>
      <vt:lpstr>Cefndir</vt:lpstr>
      <vt:lpstr>Diffiniad y Prosiect – Amcanion</vt:lpstr>
      <vt:lpstr>Cwmpas</vt:lpstr>
      <vt:lpstr>Targedau Cyflawnadwy</vt:lpstr>
      <vt:lpstr>Y canlyniadau yr hoffem eu gweld </vt:lpstr>
      <vt:lpstr>Cyfyngiadau</vt:lpstr>
      <vt:lpstr>Rhagdybiaethau</vt:lpstr>
      <vt:lpstr>Strwythur Trefniadaeth y Prosiect</vt:lpstr>
      <vt:lpstr>Y Cynllun Cyfathrebu</vt:lpstr>
      <vt:lpstr>Peryglon Posibl y Prosiect</vt:lpstr>
      <vt:lpstr>Gofynion adnoddau</vt:lpstr>
      <vt:lpstr>Amserlenni</vt:lpstr>
      <vt:lpstr>PowerPoint Presentation</vt:lpstr>
      <vt:lpstr>PowerPoint Presentation</vt:lpstr>
      <vt:lpstr>PowerPoint Presentation</vt:lpstr>
      <vt:lpstr>PowerPoint Presentation</vt:lpstr>
      <vt:lpstr>Erthygl yn y South Wales Argus Ionawr ‘17 </vt:lpstr>
    </vt:vector>
  </TitlesOfParts>
  <Company>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Chubb</dc:creator>
  <cp:lastModifiedBy>Nathan Williams</cp:lastModifiedBy>
  <cp:revision>45</cp:revision>
  <dcterms:created xsi:type="dcterms:W3CDTF">2015-04-20T09:04:17Z</dcterms:created>
  <dcterms:modified xsi:type="dcterms:W3CDTF">2020-04-29T11:14:47Z</dcterms:modified>
</cp:coreProperties>
</file>