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saveSubsetFonts="1" rtl="false">
  <p:sldMasterIdLst>
    <p:sldMasterId id="2147483648" r:id="rId4"/>
  </p:sldMasterIdLst>
  <p:notesMasterIdLst>
    <p:notesMasterId r:id="rId8"/>
  </p:notesMasterIdLst>
  <p:sldIdLst>
    <p:sldId id="265" r:id="rId5"/>
    <p:sldId id="267" r:id="rId6"/>
    <p:sldId id="268" r:id="rId7"/>
  </p:sldIdLst>
  <p:sldSz cx="9144000" cy="6858000" type="screen4x3"/>
  <p:notesSz cx="6797675" cy="9926638"/>
  <p:defaultTextStyle>
    <a:defPPr rtl="false">
      <a:defRPr lang="cy-GB"/>
    </a:defPPr>
    <a:lvl1pPr marL="0" algn="l" defTabSz="914400" rtl="false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false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false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false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false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false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false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false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false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="http://schemas.openxmlformats.org/presentationml/2006/main" xmlns:a="http://schemas.openxmlformats.org/drawing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false"/>
          <a:lstStyle>
            <a:lvl1pPr algn="l">
              <a:defRPr sz="1200"/>
            </a:lvl1pPr>
          </a:lstStyle>
          <a:p>
            <a:pPr rtl="false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false"/>
          <a:lstStyle>
            <a:lvl1pPr algn="r">
              <a:defRPr sz="1200"/>
            </a:lvl1pPr>
          </a:lstStyle>
          <a:p>
            <a:pPr rtl="false"/>
            <a:fld id="{2CA8A4FA-D55C-4718-825E-F4F98245B041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false" anchor="ctr"/>
          <a:lstStyle/>
          <a:p>
            <a:pPr rtl="false"/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false"/>
          <a:lstStyle/>
          <a:p>
            <a:pPr lvl="0" rtl="false"/>
            <a:r>
              <a:rPr lang="cy"/>
              <a:t>Click to edit Master text styles</a:t>
            </a:r>
          </a:p>
          <a:p>
            <a:pPr lvl="1" rtl="false"/>
            <a:r>
              <a:rPr lang="cy"/>
              <a:t>Second level</a:t>
            </a:r>
          </a:p>
          <a:p>
            <a:pPr lvl="2" rtl="false"/>
            <a:r>
              <a:rPr lang="cy"/>
              <a:t>Third level</a:t>
            </a:r>
          </a:p>
          <a:p>
            <a:pPr lvl="3" rtl="false"/>
            <a:r>
              <a:rPr lang="cy"/>
              <a:t>Fourth level</a:t>
            </a:r>
          </a:p>
          <a:p>
            <a:pPr lvl="4" rtl="false"/>
            <a:r>
              <a:rPr lang="cy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false" anchor="b"/>
          <a:lstStyle>
            <a:lvl1pPr algn="l">
              <a:defRPr sz="1200"/>
            </a:lvl1pPr>
          </a:lstStyle>
          <a:p>
            <a:pPr rtl="false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false" anchor="b"/>
          <a:lstStyle>
            <a:lvl1pPr algn="r">
              <a:defRPr sz="1200"/>
            </a:lvl1pPr>
          </a:lstStyle>
          <a:p>
            <a:pPr rtl="false"/>
            <a:fld id="{EB7647E8-FAD5-4D10-8E12-A109C84D79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309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false"/>
          <a:lstStyle/>
          <a:p>
            <a:pPr rtl="fal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false"/>
          <a:lstStyle/>
          <a:p>
            <a:pPr rtl="false"/>
            <a:fld id="{EB7647E8-FAD5-4D10-8E12-A109C84D79E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064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rtlCol="false"/>
          <a:lstStyle/>
          <a:p>
            <a:pPr rtl="false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false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false"/>
            <a:r>
              <a:rPr lang="cy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false"/>
          <a:lstStyle/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false"/>
          <a:lstStyle/>
          <a:p>
            <a:pPr rtl="false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false"/>
          <a:lstStyle/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a="http://schemas.openxmlformats.org/drawingml/2006/main" xmlns:r="http://schemas.openxmlformats.org/officeDocument/2006/relationships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false"/>
          <a:lstStyle/>
          <a:p>
            <a:pPr rtl="false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false"/>
          <a:lstStyle/>
          <a:p>
            <a:pPr lvl="0" rtl="false"/>
            <a:r>
              <a:rPr lang="cy"/>
              <a:t>Click to edit Master text styles</a:t>
            </a:r>
          </a:p>
          <a:p>
            <a:pPr lvl="1" rtl="false"/>
            <a:r>
              <a:rPr lang="cy"/>
              <a:t>Second level</a:t>
            </a:r>
          </a:p>
          <a:p>
            <a:pPr lvl="2" rtl="false"/>
            <a:r>
              <a:rPr lang="cy"/>
              <a:t>Third level</a:t>
            </a:r>
          </a:p>
          <a:p>
            <a:pPr lvl="3" rtl="false"/>
            <a:r>
              <a:rPr lang="cy"/>
              <a:t>Fourth level</a:t>
            </a:r>
          </a:p>
          <a:p>
            <a:pPr lvl="4" rtl="false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false"/>
          <a:lstStyle/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false"/>
          <a:lstStyle/>
          <a:p>
            <a:pPr rtl="false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false"/>
          <a:lstStyle/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a="http://schemas.openxmlformats.org/drawingml/2006/main" xmlns:r="http://schemas.openxmlformats.org/officeDocument/2006/relationships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rtlCol="false"/>
          <a:lstStyle/>
          <a:p>
            <a:pPr rtl="false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rtlCol="false"/>
          <a:lstStyle/>
          <a:p>
            <a:pPr lvl="0" rtl="false"/>
            <a:r>
              <a:rPr lang="cy"/>
              <a:t>Click to edit Master text styles</a:t>
            </a:r>
          </a:p>
          <a:p>
            <a:pPr lvl="1" rtl="false"/>
            <a:r>
              <a:rPr lang="cy"/>
              <a:t>Second level</a:t>
            </a:r>
          </a:p>
          <a:p>
            <a:pPr lvl="2" rtl="false"/>
            <a:r>
              <a:rPr lang="cy"/>
              <a:t>Third level</a:t>
            </a:r>
          </a:p>
          <a:p>
            <a:pPr lvl="3" rtl="false"/>
            <a:r>
              <a:rPr lang="cy"/>
              <a:t>Fourth level</a:t>
            </a:r>
          </a:p>
          <a:p>
            <a:pPr lvl="4" rtl="false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false"/>
          <a:lstStyle/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false"/>
          <a:lstStyle/>
          <a:p>
            <a:pPr rtl="false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false"/>
          <a:lstStyle/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a="http://schemas.openxmlformats.org/drawingml/2006/main" xmlns:r="http://schemas.openxmlformats.org/officeDocument/2006/relationships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false"/>
          <a:lstStyle/>
          <a:p>
            <a:pPr rtl="false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false"/>
          <a:lstStyle/>
          <a:p>
            <a:pPr lvl="0" rtl="false"/>
            <a:r>
              <a:rPr lang="cy"/>
              <a:t>Click to edit Master text styles</a:t>
            </a:r>
          </a:p>
          <a:p>
            <a:pPr lvl="1" rtl="false"/>
            <a:r>
              <a:rPr lang="cy"/>
              <a:t>Second level</a:t>
            </a:r>
          </a:p>
          <a:p>
            <a:pPr lvl="2" rtl="false"/>
            <a:r>
              <a:rPr lang="cy"/>
              <a:t>Third level</a:t>
            </a:r>
          </a:p>
          <a:p>
            <a:pPr lvl="3" rtl="false"/>
            <a:r>
              <a:rPr lang="cy"/>
              <a:t>Fourth level</a:t>
            </a:r>
          </a:p>
          <a:p>
            <a:pPr lvl="4" rtl="false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false"/>
          <a:lstStyle/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false"/>
          <a:lstStyle/>
          <a:p>
            <a:pPr rtl="false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false"/>
          <a:lstStyle/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a="http://schemas.openxmlformats.org/drawingml/2006/main" xmlns:r="http://schemas.openxmlformats.org/officeDocument/2006/relationships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 rtlCol="false"/>
          <a:lstStyle>
            <a:lvl1pPr algn="l">
              <a:defRPr sz="4000" b="1" cap="all"/>
            </a:lvl1pPr>
          </a:lstStyle>
          <a:p>
            <a:pPr rtl="false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 rtlCol="false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false"/>
            <a:r>
              <a:rPr lang="cy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false"/>
          <a:lstStyle/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false"/>
          <a:lstStyle/>
          <a:p>
            <a:pPr rtl="false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false"/>
          <a:lstStyle/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a="http://schemas.openxmlformats.org/drawingml/2006/main" xmlns:r="http://schemas.openxmlformats.org/officeDocument/2006/relationships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false"/>
          <a:lstStyle/>
          <a:p>
            <a:pPr rtl="false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rtlCol="false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false"/>
            <a:r>
              <a:rPr lang="cy"/>
              <a:t>Click to edit Master text styles</a:t>
            </a:r>
          </a:p>
          <a:p>
            <a:pPr lvl="1" rtl="false"/>
            <a:r>
              <a:rPr lang="cy"/>
              <a:t>Second level</a:t>
            </a:r>
          </a:p>
          <a:p>
            <a:pPr lvl="2" rtl="false"/>
            <a:r>
              <a:rPr lang="cy"/>
              <a:t>Third level</a:t>
            </a:r>
          </a:p>
          <a:p>
            <a:pPr lvl="3" rtl="false"/>
            <a:r>
              <a:rPr lang="cy"/>
              <a:t>Fourth level</a:t>
            </a:r>
          </a:p>
          <a:p>
            <a:pPr lvl="4" rtl="false"/>
            <a:r>
              <a:rPr lang="cy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false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false"/>
            <a:r>
              <a:rPr lang="cy"/>
              <a:t>Click to edit Master text styles</a:t>
            </a:r>
          </a:p>
          <a:p>
            <a:pPr lvl="1" rtl="false"/>
            <a:r>
              <a:rPr lang="cy"/>
              <a:t>Second level</a:t>
            </a:r>
          </a:p>
          <a:p>
            <a:pPr lvl="2" rtl="false"/>
            <a:r>
              <a:rPr lang="cy"/>
              <a:t>Third level</a:t>
            </a:r>
          </a:p>
          <a:p>
            <a:pPr lvl="3" rtl="false"/>
            <a:r>
              <a:rPr lang="cy"/>
              <a:t>Fourth level</a:t>
            </a:r>
          </a:p>
          <a:p>
            <a:pPr lvl="4" rtl="false"/>
            <a:r>
              <a:rPr lang="cy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false"/>
          <a:lstStyle/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false"/>
          <a:lstStyle/>
          <a:p>
            <a:pPr rtl="false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false"/>
          <a:lstStyle/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a="http://schemas.openxmlformats.org/drawingml/2006/main" xmlns:r="http://schemas.openxmlformats.org/officeDocument/2006/relationships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false"/>
          <a:lstStyle>
            <a:lvl1pPr>
              <a:defRPr/>
            </a:lvl1pPr>
          </a:lstStyle>
          <a:p>
            <a:pPr rtl="false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 rtlCol="false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false"/>
            <a:r>
              <a:rPr lang="cy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false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false"/>
            <a:r>
              <a:rPr lang="cy"/>
              <a:t>Click to edit Master text styles</a:t>
            </a:r>
          </a:p>
          <a:p>
            <a:pPr lvl="1" rtl="false"/>
            <a:r>
              <a:rPr lang="cy"/>
              <a:t>Second level</a:t>
            </a:r>
          </a:p>
          <a:p>
            <a:pPr lvl="2" rtl="false"/>
            <a:r>
              <a:rPr lang="cy"/>
              <a:t>Third level</a:t>
            </a:r>
          </a:p>
          <a:p>
            <a:pPr lvl="3" rtl="false"/>
            <a:r>
              <a:rPr lang="cy"/>
              <a:t>Fourth level</a:t>
            </a:r>
          </a:p>
          <a:p>
            <a:pPr lvl="4" rtl="false"/>
            <a:r>
              <a:rPr lang="cy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 rtlCol="false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false"/>
            <a:r>
              <a:rPr lang="cy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false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false"/>
            <a:r>
              <a:rPr lang="cy"/>
              <a:t>Click to edit Master text styles</a:t>
            </a:r>
          </a:p>
          <a:p>
            <a:pPr lvl="1" rtl="false"/>
            <a:r>
              <a:rPr lang="cy"/>
              <a:t>Second level</a:t>
            </a:r>
          </a:p>
          <a:p>
            <a:pPr lvl="2" rtl="false"/>
            <a:r>
              <a:rPr lang="cy"/>
              <a:t>Third level</a:t>
            </a:r>
          </a:p>
          <a:p>
            <a:pPr lvl="3" rtl="false"/>
            <a:r>
              <a:rPr lang="cy"/>
              <a:t>Fourth level</a:t>
            </a:r>
          </a:p>
          <a:p>
            <a:pPr lvl="4" rtl="false"/>
            <a:r>
              <a:rPr lang="cy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false"/>
          <a:lstStyle/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false"/>
          <a:lstStyle/>
          <a:p>
            <a:pPr rtl="false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false"/>
          <a:lstStyle/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a="http://schemas.openxmlformats.org/drawing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false"/>
          <a:lstStyle/>
          <a:p>
            <a:pPr rtl="false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false"/>
          <a:lstStyle/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false"/>
          <a:lstStyle/>
          <a:p>
            <a:pPr rtl="false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false"/>
          <a:lstStyle/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a="http://schemas.openxmlformats.org/drawingml/2006/main" xmlns:r="http://schemas.openxmlformats.org/officeDocument/2006/relationships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false"/>
          <a:lstStyle/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false"/>
          <a:lstStyle/>
          <a:p>
            <a:pPr rtl="false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false"/>
          <a:lstStyle/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a="http://schemas.openxmlformats.org/drawingml/2006/main" xmlns:r="http://schemas.openxmlformats.org/officeDocument/2006/relationships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 rtlCol="false"/>
          <a:lstStyle>
            <a:lvl1pPr algn="l">
              <a:defRPr sz="2000" b="1"/>
            </a:lvl1pPr>
          </a:lstStyle>
          <a:p>
            <a:pPr rtl="false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false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false"/>
            <a:r>
              <a:rPr lang="cy"/>
              <a:t>Click to edit Master text styles</a:t>
            </a:r>
          </a:p>
          <a:p>
            <a:pPr lvl="1" rtl="false"/>
            <a:r>
              <a:rPr lang="cy"/>
              <a:t>Second level</a:t>
            </a:r>
          </a:p>
          <a:p>
            <a:pPr lvl="2" rtl="false"/>
            <a:r>
              <a:rPr lang="cy"/>
              <a:t>Third level</a:t>
            </a:r>
          </a:p>
          <a:p>
            <a:pPr lvl="3" rtl="false"/>
            <a:r>
              <a:rPr lang="cy"/>
              <a:t>Fourth level</a:t>
            </a:r>
          </a:p>
          <a:p>
            <a:pPr lvl="4" rtl="false"/>
            <a:r>
              <a:rPr lang="cy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false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false"/>
            <a:r>
              <a:rPr lang="cy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false"/>
          <a:lstStyle/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false"/>
          <a:lstStyle/>
          <a:p>
            <a:pPr rtl="false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false"/>
          <a:lstStyle/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a="http://schemas.openxmlformats.org/drawingml/2006/main" xmlns:r="http://schemas.openxmlformats.org/officeDocument/2006/relationships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 rtlCol="false"/>
          <a:lstStyle>
            <a:lvl1pPr algn="l">
              <a:defRPr sz="2000" b="1"/>
            </a:lvl1pPr>
          </a:lstStyle>
          <a:p>
            <a:pPr rtl="false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false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false"/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false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false"/>
            <a:r>
              <a:rPr lang="cy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false"/>
          <a:lstStyle/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false"/>
          <a:lstStyle/>
          <a:p>
            <a:pPr rtl="false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false"/>
          <a:lstStyle/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false" anchor="ctr">
            <a:normAutofit/>
          </a:bodyPr>
          <a:lstStyle/>
          <a:p>
            <a:pPr rtl="false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false">
            <a:normAutofit/>
          </a:bodyPr>
          <a:lstStyle/>
          <a:p>
            <a:pPr lvl="0" rtl="false"/>
            <a:r>
              <a:rPr lang="cy"/>
              <a:t>Click to edit Master text styles</a:t>
            </a:r>
          </a:p>
          <a:p>
            <a:pPr lvl="1" rtl="false"/>
            <a:r>
              <a:rPr lang="cy"/>
              <a:t>Second level</a:t>
            </a:r>
          </a:p>
          <a:p>
            <a:pPr lvl="2" rtl="false"/>
            <a:r>
              <a:rPr lang="cy"/>
              <a:t>Third level</a:t>
            </a:r>
          </a:p>
          <a:p>
            <a:pPr lvl="3" rtl="false"/>
            <a:r>
              <a:rPr lang="cy"/>
              <a:t>Fourth level</a:t>
            </a:r>
          </a:p>
          <a:p>
            <a:pPr lvl="4" rtl="false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false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false"/>
            <a:fld id="{DE7F209C-C97A-4979-9640-B2B2276BFFD5}" type="datetimeFigureOut">
              <a:rPr lang="en-GB" smtClean="0"/>
              <a:pPr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false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false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false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false"/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Straight Connector 101"/>
          <p:cNvCxnSpPr>
            <a:stCxn id="44" idx="2"/>
            <a:endCxn id="65" idx="0"/>
          </p:cNvCxnSpPr>
          <p:nvPr/>
        </p:nvCxnSpPr>
        <p:spPr>
          <a:xfrm>
            <a:off x="3738197" y="2578772"/>
            <a:ext cx="0" cy="1116759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9" idx="2"/>
            <a:endCxn id="63" idx="0"/>
          </p:cNvCxnSpPr>
          <p:nvPr/>
        </p:nvCxnSpPr>
        <p:spPr>
          <a:xfrm flipH="1">
            <a:off x="2345107" y="2588416"/>
            <a:ext cx="33617" cy="1107114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47" idx="2"/>
            <a:endCxn id="72" idx="0"/>
          </p:cNvCxnSpPr>
          <p:nvPr/>
        </p:nvCxnSpPr>
        <p:spPr>
          <a:xfrm>
            <a:off x="5218731" y="2578772"/>
            <a:ext cx="29070" cy="1116758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6546788" y="2714980"/>
            <a:ext cx="1" cy="98055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8102647" y="2714980"/>
            <a:ext cx="19382" cy="98055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8" idx="2"/>
            <a:endCxn id="51" idx="0"/>
          </p:cNvCxnSpPr>
          <p:nvPr/>
        </p:nvCxnSpPr>
        <p:spPr>
          <a:xfrm>
            <a:off x="1020568" y="2578772"/>
            <a:ext cx="3735" cy="1116758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97530" y="6209184"/>
            <a:ext cx="1500962" cy="365125"/>
          </a:xfrm>
        </p:spPr>
        <p:txBody>
          <a:bodyPr rtlCol="false"/>
          <a:lstStyle/>
          <a:p>
            <a:pPr algn="l" rtl="false"/>
            <a:r>
              <a:rPr lang="cy" b="1">
                <a:solidFill>
                  <a:schemeClr val="tx1"/>
                </a:solidFill>
                <a:latin typeface="+mj-lt"/>
              </a:rPr>
              <a:t>Hydref 2019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64182" y="375771"/>
            <a:ext cx="1087713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CYFARWYDDWR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64182" y="874671"/>
            <a:ext cx="1087713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PENNAETH CYFRIFON TALADWY AC E-ALLUOGI</a:t>
            </a:r>
          </a:p>
          <a:p>
            <a:pPr algn="ctr" rtl="false"/>
            <a:r>
              <a:rPr lang="cy" sz="800"/>
              <a:t>Band 8C</a:t>
            </a:r>
          </a:p>
        </p:txBody>
      </p:sp>
      <p:cxnSp>
        <p:nvCxnSpPr>
          <p:cNvPr id="5" name="Straight Connector 4"/>
          <p:cNvCxnSpPr>
            <a:stCxn id="3" idx="2"/>
            <a:endCxn id="4" idx="0"/>
          </p:cNvCxnSpPr>
          <p:nvPr/>
        </p:nvCxnSpPr>
        <p:spPr>
          <a:xfrm>
            <a:off x="4508039" y="592416"/>
            <a:ext cx="0" cy="282255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-104749" y="258546"/>
            <a:ext cx="3744935" cy="923330"/>
          </a:xfrm>
          <a:prstGeom prst="rect">
            <a:avLst/>
          </a:prstGeom>
          <a:noFill/>
        </p:spPr>
        <p:txBody>
          <a:bodyPr wrap="none" rtlCol="false">
            <a:spAutoFit/>
          </a:bodyPr>
          <a:lstStyle/>
          <a:p>
            <a:pPr algn="ctr" rtl="false"/>
            <a:r>
              <a:rPr lang="cy"/>
              <a:t>Cyllid a Gwasanaethau Corfforaethol PCGC</a:t>
            </a:r>
          </a:p>
          <a:p>
            <a:pPr algn="ctr" rtl="false"/>
            <a:r>
              <a:rPr lang="cy"/>
              <a:t>Cyfrifon Taladwy - Tîm Ymholiadau </a:t>
            </a:r>
          </a:p>
          <a:p>
            <a:pPr algn="ctr" rtl="false"/>
            <a:r>
              <a:rPr lang="cy"/>
              <a:t>De Cymru (Tŷ’r Cwmnïau)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13608" y="1458874"/>
            <a:ext cx="1135448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RHANBARTHOL CYFRIFON TALADWY</a:t>
            </a:r>
          </a:p>
          <a:p>
            <a:pPr algn="ctr" rtl="false"/>
            <a:r>
              <a:rPr lang="cy" sz="800"/>
              <a:t>Band 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2374" y="2089712"/>
            <a:ext cx="816387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CYFRIFON TALADWY </a:t>
            </a:r>
          </a:p>
          <a:p>
            <a:pPr algn="ctr" rtl="false"/>
            <a:r>
              <a:rPr lang="cy" sz="800"/>
              <a:t>ANEURIN BEVAN</a:t>
            </a:r>
          </a:p>
          <a:p>
            <a:pPr algn="ctr" rtl="false"/>
            <a:r>
              <a:rPr lang="cy" sz="800"/>
              <a:t>Band 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64732" y="2099356"/>
            <a:ext cx="1027983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CYFRIFON TALADWY</a:t>
            </a:r>
          </a:p>
          <a:p>
            <a:pPr algn="ctr" rtl="false"/>
            <a:r>
              <a:rPr lang="cy" sz="800"/>
              <a:t>BIABM</a:t>
            </a:r>
          </a:p>
          <a:p>
            <a:pPr algn="ctr" rtl="false"/>
            <a:r>
              <a:rPr lang="cy" sz="800"/>
              <a:t>Band 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2408" y="3003587"/>
            <a:ext cx="759837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GORUCHWYLIWR CYFRIFON TALADWY</a:t>
            </a:r>
          </a:p>
          <a:p>
            <a:pPr algn="ctr" rtl="false"/>
            <a:r>
              <a:rPr lang="cy" sz="800"/>
              <a:t>Band 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52353" y="3003587"/>
            <a:ext cx="1057958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GORUCHWYLIWR CYFRIFON TALADWY</a:t>
            </a:r>
          </a:p>
          <a:p>
            <a:pPr algn="ctr" rtl="false"/>
            <a:r>
              <a:rPr lang="cy" sz="800"/>
              <a:t>Band 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76087" y="3003587"/>
            <a:ext cx="922442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GORUCHWYLIWR CYFRIFON TALADWY</a:t>
            </a:r>
          </a:p>
          <a:p>
            <a:pPr algn="ctr" rtl="false"/>
            <a:r>
              <a:rPr lang="cy" sz="800"/>
              <a:t>Band 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47821" y="3003587"/>
            <a:ext cx="759837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GORUCHWYLIWR CYFRIFON TALADWY</a:t>
            </a:r>
          </a:p>
          <a:p>
            <a:pPr algn="ctr" rtl="false"/>
            <a:r>
              <a:rPr lang="cy" sz="800"/>
              <a:t>Band 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078019" y="3003587"/>
            <a:ext cx="937539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GORUCHWYLIWR CYFRIFON TALADWY</a:t>
            </a:r>
          </a:p>
          <a:p>
            <a:pPr algn="ctr" rtl="false"/>
            <a:r>
              <a:rPr lang="cy" sz="800"/>
              <a:t>Band 4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979064" y="1363731"/>
            <a:ext cx="1135448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RHANBARTHOL CYFRIFON TALADWY</a:t>
            </a:r>
          </a:p>
          <a:p>
            <a:pPr algn="ctr" rtl="false"/>
            <a:r>
              <a:rPr lang="cy" sz="800"/>
              <a:t>Band 7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124201" y="2089712"/>
            <a:ext cx="1227992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CYFRIFON TALADWY</a:t>
            </a:r>
          </a:p>
          <a:p>
            <a:pPr algn="ctr" rtl="false"/>
            <a:r>
              <a:rPr lang="cy" sz="800"/>
              <a:t>CWM TAF</a:t>
            </a:r>
          </a:p>
          <a:p>
            <a:pPr algn="ctr" rtl="false"/>
            <a:r>
              <a:rPr lang="cy" sz="800"/>
              <a:t>Band 5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99902" y="2089712"/>
            <a:ext cx="693773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CYFRIFON TALADWY</a:t>
            </a:r>
          </a:p>
          <a:p>
            <a:pPr algn="ctr" rtl="false"/>
            <a:r>
              <a:rPr lang="cy" sz="800"/>
              <a:t>HYWEL DDA</a:t>
            </a:r>
          </a:p>
          <a:p>
            <a:pPr algn="ctr" rtl="false"/>
            <a:r>
              <a:rPr lang="cy" sz="800"/>
              <a:t>Band 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429149" y="2089712"/>
            <a:ext cx="1366381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CYFRIFON TALADWY</a:t>
            </a:r>
          </a:p>
          <a:p>
            <a:pPr algn="ctr" rtl="false"/>
            <a:r>
              <a:rPr lang="cy" sz="800"/>
              <a:t>FELINDRE, WBS, AaGIC A ICC</a:t>
            </a:r>
          </a:p>
          <a:p>
            <a:pPr algn="ctr" rtl="false"/>
            <a:r>
              <a:rPr lang="cy" sz="800"/>
              <a:t>Band 5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822409" y="2089712"/>
            <a:ext cx="792643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CYFRIFON TALADWY</a:t>
            </a:r>
          </a:p>
          <a:p>
            <a:pPr algn="ctr" rtl="false"/>
            <a:r>
              <a:rPr lang="cy" sz="800"/>
              <a:t>CAERDYDD A’R FRO</a:t>
            </a:r>
          </a:p>
          <a:p>
            <a:pPr algn="ctr" rtl="false"/>
            <a:r>
              <a:rPr lang="cy" sz="800"/>
              <a:t>Band 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43568" y="3003587"/>
            <a:ext cx="937539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GORUCHWYLIWR CYFRIFON TALADWY</a:t>
            </a:r>
          </a:p>
          <a:p>
            <a:pPr algn="ctr" rtl="false"/>
            <a:r>
              <a:rPr lang="cy" sz="800"/>
              <a:t>Band 4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48407" y="3695530"/>
            <a:ext cx="1151792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YMHOLIADAU CYFRIFON TALADWY</a:t>
            </a:r>
          </a:p>
          <a:p>
            <a:pPr algn="ctr" rtl="false"/>
            <a:r>
              <a:rPr lang="cy" sz="800"/>
              <a:t>Band 3</a:t>
            </a:r>
          </a:p>
        </p:txBody>
      </p:sp>
      <p:cxnSp>
        <p:nvCxnSpPr>
          <p:cNvPr id="58" name="Shape 57"/>
          <p:cNvCxnSpPr>
            <a:stCxn id="4" idx="2"/>
            <a:endCxn id="7" idx="3"/>
          </p:cNvCxnSpPr>
          <p:nvPr/>
        </p:nvCxnSpPr>
        <p:spPr>
          <a:xfrm rot="5400000">
            <a:off x="3592763" y="720025"/>
            <a:ext cx="271570" cy="1558983"/>
          </a:xfrm>
          <a:prstGeom prst="bentConnector2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508039" y="1703404"/>
            <a:ext cx="1465689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7" idx="2"/>
            <a:endCxn id="8" idx="0"/>
          </p:cNvCxnSpPr>
          <p:nvPr/>
        </p:nvCxnSpPr>
        <p:spPr>
          <a:xfrm rot="5400000">
            <a:off x="1561958" y="1270337"/>
            <a:ext cx="277985" cy="1360764"/>
          </a:xfrm>
          <a:prstGeom prst="bentConnector3">
            <a:avLst>
              <a:gd name="adj1" fmla="val 50000"/>
            </a:avLst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7" idx="2"/>
            <a:endCxn id="44" idx="0"/>
          </p:cNvCxnSpPr>
          <p:nvPr/>
        </p:nvCxnSpPr>
        <p:spPr>
          <a:xfrm rot="16200000" flipH="1">
            <a:off x="2920772" y="1272286"/>
            <a:ext cx="277985" cy="1356865"/>
          </a:xfrm>
          <a:prstGeom prst="bentConnector3">
            <a:avLst>
              <a:gd name="adj1" fmla="val 50000"/>
            </a:avLst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" idx="2"/>
            <a:endCxn id="9" idx="0"/>
          </p:cNvCxnSpPr>
          <p:nvPr/>
        </p:nvCxnSpPr>
        <p:spPr>
          <a:xfrm flipH="1">
            <a:off x="2378724" y="1811727"/>
            <a:ext cx="2608" cy="287629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stCxn id="40" idx="2"/>
            <a:endCxn id="47" idx="0"/>
          </p:cNvCxnSpPr>
          <p:nvPr/>
        </p:nvCxnSpPr>
        <p:spPr>
          <a:xfrm rot="5400000">
            <a:off x="5696196" y="1239120"/>
            <a:ext cx="373128" cy="1328057"/>
          </a:xfrm>
          <a:prstGeom prst="bentConnector3">
            <a:avLst>
              <a:gd name="adj1" fmla="val 50000"/>
            </a:avLst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stCxn id="40" idx="2"/>
            <a:endCxn id="46" idx="0"/>
          </p:cNvCxnSpPr>
          <p:nvPr/>
        </p:nvCxnSpPr>
        <p:spPr>
          <a:xfrm rot="16200000" flipH="1">
            <a:off x="7143000" y="1120372"/>
            <a:ext cx="373128" cy="1565552"/>
          </a:xfrm>
          <a:prstGeom prst="bentConnector3">
            <a:avLst>
              <a:gd name="adj1" fmla="val 50000"/>
            </a:avLst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546787" y="1852791"/>
            <a:ext cx="0" cy="236921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3124200" y="3695530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3124200" y="3695530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>
            <a:off x="3124200" y="3695530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824610" y="3695530"/>
            <a:ext cx="1040994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YMHOLIADAU CYFRIFON TALADWY</a:t>
            </a:r>
          </a:p>
          <a:p>
            <a:pPr algn="ctr" rtl="false"/>
            <a:r>
              <a:rPr lang="cy" sz="800"/>
              <a:t>Band 3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124201" y="3695531"/>
            <a:ext cx="1227991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YMHOLIADAU CYFRIFON TALADWY</a:t>
            </a:r>
          </a:p>
          <a:p>
            <a:pPr algn="ctr" rtl="false"/>
            <a:r>
              <a:rPr lang="cy" sz="800"/>
              <a:t>Band 3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683885" y="3695530"/>
            <a:ext cx="1127831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YMHOLIADAU CYFRIFON TALADWY</a:t>
            </a:r>
          </a:p>
          <a:p>
            <a:pPr algn="ctr" rtl="false"/>
            <a:r>
              <a:rPr lang="cy" sz="800"/>
              <a:t>Band 3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041430" y="3695531"/>
            <a:ext cx="1010714" cy="4890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YMHOLIADAU CYFRIFON TALADWY</a:t>
            </a:r>
          </a:p>
          <a:p>
            <a:pPr algn="ctr" rtl="false"/>
            <a:r>
              <a:rPr lang="cy" sz="800"/>
              <a:t>Band 3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624186" y="3695530"/>
            <a:ext cx="976302" cy="4890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YMHOLIADAU CYFRIFON TALADWY</a:t>
            </a:r>
          </a:p>
          <a:p>
            <a:pPr algn="ctr" rtl="false"/>
            <a:r>
              <a:rPr lang="cy" sz="800"/>
              <a:t>Band 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48407" y="5661248"/>
            <a:ext cx="1747329" cy="400110"/>
          </a:xfrm>
          <a:prstGeom prst="rect">
            <a:avLst/>
          </a:prstGeom>
          <a:noFill/>
        </p:spPr>
        <p:txBody>
          <a:bodyPr wrap="square" rtlCol="false">
            <a:spAutoFit/>
          </a:bodyPr>
          <a:lstStyle/>
          <a:p>
            <a:pPr rtl="false"/>
            <a:r>
              <a:rPr lang="cy" sz="1000"/>
              <a:t>S = Secondiad</a:t>
            </a:r>
          </a:p>
          <a:p>
            <a:pPr rtl="false"/>
            <a:r>
              <a:rPr lang="cy" sz="1000"/>
              <a:t>Coch = Swydd wag neu heb ddechrau</a:t>
            </a:r>
          </a:p>
        </p:txBody>
      </p:sp>
    </p:spTree>
    <p:extLst>
      <p:ext uri="{BB962C8B-B14F-4D97-AF65-F5344CB8AC3E}">
        <p14:creationId xmlns:p14="http://schemas.microsoft.com/office/powerpoint/2010/main" val="2423490714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64182" y="375771"/>
            <a:ext cx="1087713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CYFARWYDDWR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20009" y="874671"/>
            <a:ext cx="1564749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PENNAETH CYFRIFON TALADWY AC E-ALLUOGI</a:t>
            </a:r>
          </a:p>
          <a:p>
            <a:pPr algn="ctr" rtl="false"/>
            <a:r>
              <a:rPr lang="cy" sz="800"/>
              <a:t>Band 8C</a:t>
            </a:r>
          </a:p>
        </p:txBody>
      </p:sp>
      <p:cxnSp>
        <p:nvCxnSpPr>
          <p:cNvPr id="5" name="Straight Connector 4"/>
          <p:cNvCxnSpPr>
            <a:stCxn id="3" idx="2"/>
            <a:endCxn id="4" idx="0"/>
          </p:cNvCxnSpPr>
          <p:nvPr/>
        </p:nvCxnSpPr>
        <p:spPr>
          <a:xfrm flipH="1">
            <a:off x="4502384" y="592416"/>
            <a:ext cx="5655" cy="282255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375769"/>
            <a:ext cx="3696707" cy="1200329"/>
          </a:xfrm>
          <a:prstGeom prst="rect">
            <a:avLst/>
          </a:prstGeom>
          <a:noFill/>
        </p:spPr>
        <p:txBody>
          <a:bodyPr wrap="square" rtlCol="false">
            <a:spAutoFit/>
          </a:bodyPr>
          <a:lstStyle/>
          <a:p>
            <a:pPr algn="ctr" rtl="false"/>
            <a:r>
              <a:rPr lang="cy"/>
              <a:t>Cyllid a Gwasanaethau Corfforaethol PCGC</a:t>
            </a:r>
          </a:p>
          <a:p>
            <a:pPr algn="ctr" rtl="false"/>
            <a:r>
              <a:rPr lang="cy"/>
              <a:t>Cyfrifon Taladwy</a:t>
            </a:r>
          </a:p>
          <a:p>
            <a:pPr algn="ctr" rtl="false"/>
            <a:r>
              <a:rPr lang="cy"/>
              <a:t>Tîm Taliadau a Rheoli Data</a:t>
            </a:r>
          </a:p>
          <a:p>
            <a:pPr algn="ctr" rtl="false"/>
            <a:r>
              <a:rPr lang="cy"/>
              <a:t>Tŷ’r Cwmnïau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56986" y="1465542"/>
            <a:ext cx="1490796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TALIADAU A DATA</a:t>
            </a:r>
          </a:p>
          <a:p>
            <a:pPr algn="ctr" rtl="false"/>
            <a:r>
              <a:rPr lang="cy" sz="800"/>
              <a:t>Band 6</a:t>
            </a:r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1827651" y="3105119"/>
            <a:ext cx="656117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GORUCHWYLIWR CYFRIFON TALADWY</a:t>
            </a:r>
          </a:p>
          <a:p>
            <a:pPr algn="ctr" rtl="false"/>
            <a:r>
              <a:rPr lang="cy" sz="800"/>
              <a:t>Band 4</a:t>
            </a:r>
          </a:p>
        </p:txBody>
      </p:sp>
      <p:sp>
        <p:nvSpPr>
          <p:cNvPr id="9" name="TextBox 8"/>
          <p:cNvSpPr txBox="1"/>
          <p:nvPr/>
        </p:nvSpPr>
        <p:spPr>
          <a:xfrm rot="10800000" flipV="1">
            <a:off x="3020408" y="3043670"/>
            <a:ext cx="943774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GORUCHWYLIWR CYFRIFON TALADWY</a:t>
            </a:r>
          </a:p>
          <a:p>
            <a:pPr algn="ctr" rtl="false"/>
            <a:r>
              <a:rPr lang="cy" sz="800"/>
              <a:t>Band 4</a:t>
            </a:r>
          </a:p>
        </p:txBody>
      </p:sp>
      <p:cxnSp>
        <p:nvCxnSpPr>
          <p:cNvPr id="60" name="Straight Connector 59"/>
          <p:cNvCxnSpPr>
            <a:stCxn id="4" idx="2"/>
            <a:endCxn id="7" idx="0"/>
          </p:cNvCxnSpPr>
          <p:nvPr/>
        </p:nvCxnSpPr>
        <p:spPr>
          <a:xfrm>
            <a:off x="4502384" y="1227524"/>
            <a:ext cx="0" cy="238018"/>
          </a:xfrm>
          <a:prstGeom prst="line">
            <a:avLst/>
          </a:prstGeom>
          <a:ln w="317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 rot="10800000" flipV="1">
            <a:off x="404615" y="3094237"/>
            <a:ext cx="711001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GORUCHWYLIWR CYFRIFON TALADWY</a:t>
            </a:r>
          </a:p>
          <a:p>
            <a:pPr algn="ctr" rtl="false"/>
            <a:r>
              <a:rPr lang="cy" sz="800"/>
              <a:t>Band 4</a:t>
            </a:r>
          </a:p>
        </p:txBody>
      </p:sp>
      <p:sp>
        <p:nvSpPr>
          <p:cNvPr id="42" name="TextBox 41"/>
          <p:cNvSpPr txBox="1"/>
          <p:nvPr/>
        </p:nvSpPr>
        <p:spPr>
          <a:xfrm rot="10800000" flipV="1">
            <a:off x="7202292" y="2949558"/>
            <a:ext cx="1429334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GORUCHWYLIWR CYFRIFON TALADWY</a:t>
            </a:r>
          </a:p>
          <a:p>
            <a:pPr algn="ctr" rtl="false"/>
            <a:r>
              <a:rPr lang="cy" sz="800"/>
              <a:t>Band 4 </a:t>
            </a:r>
            <a:endParaRPr lang="en-GB" sz="800" b="1" dirty="0"/>
          </a:p>
        </p:txBody>
      </p:sp>
      <p:sp>
        <p:nvSpPr>
          <p:cNvPr id="44" name="TextBox 43"/>
          <p:cNvSpPr txBox="1"/>
          <p:nvPr/>
        </p:nvSpPr>
        <p:spPr>
          <a:xfrm rot="10800000" flipV="1">
            <a:off x="5284757" y="2900947"/>
            <a:ext cx="852806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GORUCHWYLIWR CYFRIFON TALADWY</a:t>
            </a:r>
          </a:p>
          <a:p>
            <a:pPr algn="ctr" rtl="false"/>
            <a:r>
              <a:rPr lang="cy" sz="800"/>
              <a:t>Band 4</a:t>
            </a:r>
          </a:p>
        </p:txBody>
      </p:sp>
      <p:cxnSp>
        <p:nvCxnSpPr>
          <p:cNvPr id="92" name="Straight Connector 91"/>
          <p:cNvCxnSpPr/>
          <p:nvPr/>
        </p:nvCxnSpPr>
        <p:spPr>
          <a:xfrm>
            <a:off x="2281446" y="2350300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4572000" y="3273671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33735" y="4171355"/>
            <a:ext cx="1258750" cy="362106"/>
          </a:xfrm>
          <a:prstGeom prst="roundRect">
            <a:avLst>
              <a:gd name="adj" fmla="val 21403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>
                <a:solidFill>
                  <a:srgbClr val="FF0000"/>
                </a:solidFill>
              </a:rPr>
              <a:t>SWYDDOGION MEWNBYNNU DATA</a:t>
            </a:r>
          </a:p>
          <a:p>
            <a:pPr algn="ctr" rtl="false"/>
            <a:r>
              <a:rPr lang="cy" sz="800" b="1">
                <a:solidFill>
                  <a:srgbClr val="FF0000"/>
                </a:solidFill>
              </a:rPr>
              <a:t>Band 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661747" y="4171355"/>
            <a:ext cx="1090306" cy="4890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>
                <a:solidFill>
                  <a:srgbClr val="FF0000"/>
                </a:solidFill>
              </a:rPr>
              <a:t>SWYDDOGION MEWNBYNNU DATA</a:t>
            </a:r>
          </a:p>
          <a:p>
            <a:pPr algn="ctr" rtl="false"/>
            <a:r>
              <a:rPr lang="cy" sz="800" b="1">
                <a:solidFill>
                  <a:srgbClr val="FF0000"/>
                </a:solidFill>
              </a:rPr>
              <a:t>Band 2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998178" y="4171355"/>
            <a:ext cx="1031569" cy="4890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>
                <a:solidFill>
                  <a:srgbClr val="FF0000"/>
                </a:solidFill>
              </a:rPr>
              <a:t>SWYDDOGION MEWNBYNNU DATA</a:t>
            </a:r>
          </a:p>
          <a:p>
            <a:pPr algn="ctr" rtl="false"/>
            <a:r>
              <a:rPr lang="cy" sz="800" b="1">
                <a:solidFill>
                  <a:srgbClr val="FF0000"/>
                </a:solidFill>
              </a:rPr>
              <a:t>Band 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232859" y="4171355"/>
            <a:ext cx="1473505" cy="4890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YMHOLIADAU CYFRIFON TALADWY ELECTRONEG</a:t>
            </a:r>
          </a:p>
          <a:p>
            <a:pPr algn="ctr" rtl="false"/>
            <a:r>
              <a:rPr lang="cy" sz="800" b="1"/>
              <a:t>Band 3</a:t>
            </a:r>
          </a:p>
        </p:txBody>
      </p:sp>
      <p:sp>
        <p:nvSpPr>
          <p:cNvPr id="66" name="TextBox 65"/>
          <p:cNvSpPr txBox="1"/>
          <p:nvPr/>
        </p:nvSpPr>
        <p:spPr>
          <a:xfrm rot="10800000" flipV="1">
            <a:off x="5802154" y="4443770"/>
            <a:ext cx="1134357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GWEINYDDOL</a:t>
            </a:r>
          </a:p>
          <a:p>
            <a:pPr algn="ctr" rtl="false"/>
            <a:r>
              <a:rPr lang="cy" sz="800" b="1"/>
              <a:t>Band 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308304" y="4171355"/>
            <a:ext cx="1396081" cy="827061"/>
          </a:xfrm>
          <a:prstGeom prst="roundRect">
            <a:avLst>
              <a:gd name="adj" fmla="val 383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TRIN GALWADAU</a:t>
            </a:r>
          </a:p>
          <a:p>
            <a:pPr algn="ctr" rtl="false"/>
            <a:r>
              <a:t xml:space="preserve">Band 3 a 2</a:t>
            </a:r>
          </a:p>
          <a:p>
            <a:pPr algn="ctr" rtl="false"/>
            <a:endParaRPr lang="en-GB" sz="800" dirty="0"/>
          </a:p>
          <a:p>
            <a:pPr algn="ctr" rtl="false"/>
            <a:endParaRPr lang="en-GB" sz="800" dirty="0"/>
          </a:p>
          <a:p>
            <a:pPr algn="ctr" rtl="false"/>
            <a:endParaRPr lang="en-GB" sz="800" dirty="0"/>
          </a:p>
          <a:p>
            <a:pPr algn="ctr" rtl="false"/>
            <a:r>
              <a:rPr lang="cy" sz="800"/>
              <a:t> </a:t>
            </a:r>
          </a:p>
        </p:txBody>
      </p:sp>
      <p:cxnSp>
        <p:nvCxnSpPr>
          <p:cNvPr id="99" name="Straight Connector 98"/>
          <p:cNvCxnSpPr>
            <a:stCxn id="42" idx="2"/>
            <a:endCxn id="67" idx="0"/>
          </p:cNvCxnSpPr>
          <p:nvPr/>
        </p:nvCxnSpPr>
        <p:spPr>
          <a:xfrm>
            <a:off x="7916959" y="3302411"/>
            <a:ext cx="89386" cy="86894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95536" y="6266131"/>
            <a:ext cx="1432115" cy="324460"/>
          </a:xfrm>
        </p:spPr>
        <p:txBody>
          <a:bodyPr rtlCol="false"/>
          <a:lstStyle/>
          <a:p>
            <a:pPr algn="l" rtl="false"/>
            <a:r>
              <a:rPr lang="cy" b="1">
                <a:solidFill>
                  <a:schemeClr val="tx1"/>
                </a:solidFill>
                <a:latin typeface="+mj-lt"/>
              </a:rPr>
              <a:t>Hydref 2019</a:t>
            </a:r>
          </a:p>
          <a:p>
            <a:pPr algn="l" rtl="false"/>
            <a:endParaRPr lang="en-US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 rot="10800000" flipV="1">
            <a:off x="3902314" y="2243210"/>
            <a:ext cx="1149581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CYFRIFON TALADWY</a:t>
            </a:r>
          </a:p>
          <a:p>
            <a:pPr algn="ctr" rtl="false"/>
            <a:r>
              <a:rPr lang="cy" sz="800"/>
              <a:t>Band 5</a:t>
            </a:r>
          </a:p>
        </p:txBody>
      </p:sp>
      <p:cxnSp>
        <p:nvCxnSpPr>
          <p:cNvPr id="63" name="Straight Connector 62"/>
          <p:cNvCxnSpPr>
            <a:stCxn id="40" idx="2"/>
            <a:endCxn id="58" idx="0"/>
          </p:cNvCxnSpPr>
          <p:nvPr/>
        </p:nvCxnSpPr>
        <p:spPr>
          <a:xfrm>
            <a:off x="760115" y="3583297"/>
            <a:ext cx="2995" cy="5880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44" idx="2"/>
            <a:endCxn id="65" idx="0"/>
          </p:cNvCxnSpPr>
          <p:nvPr/>
        </p:nvCxnSpPr>
        <p:spPr>
          <a:xfrm flipH="1">
            <a:off x="4969612" y="3253800"/>
            <a:ext cx="741548" cy="9175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44" idx="2"/>
            <a:endCxn id="66" idx="0"/>
          </p:cNvCxnSpPr>
          <p:nvPr/>
        </p:nvCxnSpPr>
        <p:spPr>
          <a:xfrm>
            <a:off x="5711160" y="3253800"/>
            <a:ext cx="658172" cy="11899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" idx="2"/>
            <a:endCxn id="78" idx="0"/>
          </p:cNvCxnSpPr>
          <p:nvPr/>
        </p:nvCxnSpPr>
        <p:spPr>
          <a:xfrm flipH="1">
            <a:off x="4477104" y="1818395"/>
            <a:ext cx="25280" cy="4248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8" idx="2"/>
          </p:cNvCxnSpPr>
          <p:nvPr/>
        </p:nvCxnSpPr>
        <p:spPr>
          <a:xfrm flipH="1">
            <a:off x="760116" y="2596063"/>
            <a:ext cx="3716988" cy="681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78" idx="2"/>
          </p:cNvCxnSpPr>
          <p:nvPr/>
        </p:nvCxnSpPr>
        <p:spPr>
          <a:xfrm>
            <a:off x="4477104" y="2596063"/>
            <a:ext cx="3264708" cy="681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endCxn id="40" idx="0"/>
          </p:cNvCxnSpPr>
          <p:nvPr/>
        </p:nvCxnSpPr>
        <p:spPr>
          <a:xfrm>
            <a:off x="760115" y="2664166"/>
            <a:ext cx="0" cy="4300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endCxn id="8" idx="0"/>
          </p:cNvCxnSpPr>
          <p:nvPr/>
        </p:nvCxnSpPr>
        <p:spPr>
          <a:xfrm>
            <a:off x="2155709" y="2664166"/>
            <a:ext cx="0" cy="4409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513963" y="2664166"/>
            <a:ext cx="0" cy="3114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endCxn id="44" idx="0"/>
          </p:cNvCxnSpPr>
          <p:nvPr/>
        </p:nvCxnSpPr>
        <p:spPr>
          <a:xfrm>
            <a:off x="5711160" y="2664166"/>
            <a:ext cx="0" cy="2367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9" idx="2"/>
            <a:endCxn id="62" idx="0"/>
          </p:cNvCxnSpPr>
          <p:nvPr/>
        </p:nvCxnSpPr>
        <p:spPr>
          <a:xfrm>
            <a:off x="3492295" y="3396523"/>
            <a:ext cx="21668" cy="774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8" idx="2"/>
            <a:endCxn id="61" idx="0"/>
          </p:cNvCxnSpPr>
          <p:nvPr/>
        </p:nvCxnSpPr>
        <p:spPr>
          <a:xfrm>
            <a:off x="2155709" y="3594179"/>
            <a:ext cx="51191" cy="5771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298877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64182" y="375771"/>
            <a:ext cx="1087713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CYFARWYDDWR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64182" y="874671"/>
            <a:ext cx="1087713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PENNAETH CYFRIFON TALADWY AC E-ALLUOGI</a:t>
            </a:r>
          </a:p>
          <a:p>
            <a:pPr algn="ctr" rtl="false"/>
            <a:r>
              <a:rPr lang="cy" sz="800"/>
              <a:t>BAND 8C</a:t>
            </a:r>
          </a:p>
        </p:txBody>
      </p:sp>
      <p:cxnSp>
        <p:nvCxnSpPr>
          <p:cNvPr id="5" name="Straight Connector 4"/>
          <p:cNvCxnSpPr>
            <a:stCxn id="3" idx="2"/>
            <a:endCxn id="4" idx="0"/>
          </p:cNvCxnSpPr>
          <p:nvPr/>
        </p:nvCxnSpPr>
        <p:spPr>
          <a:xfrm>
            <a:off x="4508039" y="592416"/>
            <a:ext cx="0" cy="282255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-131808" y="258545"/>
            <a:ext cx="3799053" cy="923330"/>
          </a:xfrm>
          <a:prstGeom prst="rect">
            <a:avLst/>
          </a:prstGeom>
          <a:noFill/>
        </p:spPr>
        <p:txBody>
          <a:bodyPr wrap="none" rtlCol="false">
            <a:spAutoFit/>
          </a:bodyPr>
          <a:lstStyle/>
          <a:p>
            <a:pPr algn="ctr" rtl="false"/>
            <a:r>
              <a:rPr lang="cy"/>
              <a:t>Cyllid a Gwasanaethau Corfforaethol PCGC</a:t>
            </a:r>
          </a:p>
          <a:p>
            <a:pPr algn="ctr" rtl="false"/>
            <a:r>
              <a:rPr lang="cy"/>
              <a:t>Cyfrifon Taladwy </a:t>
            </a:r>
          </a:p>
          <a:p>
            <a:pPr algn="ctr" rtl="false"/>
            <a:r>
              <a:rPr lang="cy"/>
              <a:t>Tîm Tŷ Alder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40318" y="1616874"/>
            <a:ext cx="1135448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RHANBARTHOL CYFRIFON TALADWY</a:t>
            </a:r>
          </a:p>
          <a:p>
            <a:pPr algn="ctr" rtl="false"/>
            <a:r>
              <a:rPr lang="cy" sz="800"/>
              <a:t>BAND 7</a:t>
            </a:r>
          </a:p>
        </p:txBody>
      </p:sp>
      <p:cxnSp>
        <p:nvCxnSpPr>
          <p:cNvPr id="60" name="Straight Connector 59"/>
          <p:cNvCxnSpPr>
            <a:stCxn id="4" idx="2"/>
            <a:endCxn id="7" idx="0"/>
          </p:cNvCxnSpPr>
          <p:nvPr/>
        </p:nvCxnSpPr>
        <p:spPr>
          <a:xfrm>
            <a:off x="4508039" y="1363731"/>
            <a:ext cx="3" cy="253143"/>
          </a:xfrm>
          <a:prstGeom prst="line">
            <a:avLst/>
          </a:prstGeom>
          <a:ln w="317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945980" y="2343101"/>
            <a:ext cx="1440160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CYFRIFON TALADWY</a:t>
            </a:r>
          </a:p>
          <a:p>
            <a:pPr algn="ctr" rtl="false"/>
            <a:r>
              <a:rPr lang="cy" sz="800"/>
              <a:t>BAND 5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010625" y="2369777"/>
            <a:ext cx="1146121" cy="31892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CYFRIFON TALADWY</a:t>
            </a:r>
          </a:p>
          <a:p>
            <a:pPr algn="ctr" rtl="false"/>
            <a:r>
              <a:rPr lang="cy" sz="800"/>
              <a:t>BAND 5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059467" y="2346493"/>
            <a:ext cx="681205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RHEOLWR CYFRIFON TALADWY</a:t>
            </a:r>
          </a:p>
          <a:p>
            <a:pPr algn="ctr" rtl="false"/>
            <a:r>
              <a:rPr lang="cy" sz="800"/>
              <a:t>BAND 5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7665945" y="3115059"/>
            <a:ext cx="1187745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GWAITH CYNNAL A CHADW CYFLENWYR </a:t>
            </a:r>
          </a:p>
          <a:p>
            <a:pPr algn="ctr" rtl="false"/>
            <a:r>
              <a:rPr lang="cy" sz="800"/>
              <a:t>ARWEINYDD TÎM</a:t>
            </a:r>
          </a:p>
          <a:p>
            <a:pPr algn="ctr" rtl="false"/>
            <a:r>
              <a:rPr lang="cy" sz="800"/>
              <a:t>BAND 4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239220" y="3149735"/>
            <a:ext cx="694649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ARWEINYDD TÎM</a:t>
            </a:r>
          </a:p>
          <a:p>
            <a:pPr algn="ctr" rtl="false"/>
            <a:r>
              <a:rPr lang="cy" sz="800"/>
              <a:t>BAND 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045349" y="3149735"/>
            <a:ext cx="1148645" cy="62526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ARWEINYDD TÎM</a:t>
            </a:r>
          </a:p>
          <a:p>
            <a:pPr algn="ctr" rtl="false"/>
            <a:r>
              <a:rPr lang="cy" sz="800"/>
              <a:t>BAND 4</a:t>
            </a:r>
          </a:p>
          <a:p>
            <a:pPr algn="ctr" rtl="false"/>
            <a:endParaRPr lang="en-GB" sz="800" dirty="0">
              <a:solidFill>
                <a:srgbClr val="FF0000"/>
              </a:solidFill>
            </a:endParaRPr>
          </a:p>
          <a:p>
            <a:pPr algn="ctr" rtl="false"/>
            <a:r>
              <a:rPr lang="cy" sz="800" b="1"/>
              <a:t> </a:t>
            </a:r>
          </a:p>
        </p:txBody>
      </p:sp>
      <p:sp>
        <p:nvSpPr>
          <p:cNvPr id="61" name="Footer Placeholder 1"/>
          <p:cNvSpPr txBox="1">
            <a:spLocks/>
          </p:cNvSpPr>
          <p:nvPr/>
        </p:nvSpPr>
        <p:spPr>
          <a:xfrm>
            <a:off x="99237" y="5560441"/>
            <a:ext cx="2895600" cy="658425"/>
          </a:xfrm>
          <a:prstGeom prst="rect">
            <a:avLst/>
          </a:prstGeom>
        </p:spPr>
        <p:txBody>
          <a:bodyPr vert="horz" lIns="91440" tIns="45720" rIns="91440" bIns="45720" rtlCol="false" anchor="ctr"/>
          <a:lstStyle/>
          <a:p>
            <a:pPr marL="0" marR="0" lvl="0" indent="0" algn="l" defTabSz="457200" rtl="false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false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99592" y="4027178"/>
            <a:ext cx="1532936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YMHOLIADAU CYFRIFON TALADWY</a:t>
            </a:r>
            <a:endParaRPr lang="en-GB" sz="800" b="1" dirty="0">
              <a:solidFill>
                <a:srgbClr val="0070C0"/>
              </a:solidFill>
            </a:endParaRPr>
          </a:p>
          <a:p>
            <a:pPr algn="ctr" rtl="false"/>
            <a:r>
              <a:rPr lang="cy" sz="800"/>
              <a:t>BAND 3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511613" y="4996471"/>
            <a:ext cx="1618700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MEWNBYNNU DATA</a:t>
            </a:r>
          </a:p>
          <a:p>
            <a:pPr algn="ctr" rtl="false"/>
            <a:r>
              <a:rPr lang="cy" sz="800"/>
              <a:t>BAND 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028994" y="4027178"/>
            <a:ext cx="1134208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YMHOLIADAU CYFRIFON TALADWY</a:t>
            </a:r>
            <a:r>
              <a:rPr lang="cy" sz="800"/>
              <a:t> </a:t>
            </a:r>
          </a:p>
          <a:p>
            <a:pPr algn="ctr" rtl="false"/>
            <a:r>
              <a:rPr lang="cy" sz="800"/>
              <a:t>BAND 3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012160" y="4001320"/>
            <a:ext cx="1387910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SWYDDOGION YMHOLIADAU CYFRIFON TALADWY</a:t>
            </a:r>
          </a:p>
          <a:p>
            <a:pPr algn="ctr" rtl="false"/>
            <a:r>
              <a:rPr lang="cy" sz="800"/>
              <a:t>BAND 3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692508" y="3985268"/>
            <a:ext cx="1134208" cy="493335"/>
          </a:xfrm>
          <a:prstGeom prst="roundRect">
            <a:avLst>
              <a:gd name="adj" fmla="val 1832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 b="1"/>
              <a:t>GWAITH CYNNAL A CHADW CYFLENWYR</a:t>
            </a:r>
          </a:p>
          <a:p>
            <a:pPr algn="ctr" rtl="false"/>
            <a:r>
              <a:rPr lang="cy" sz="800"/>
              <a:t>BAND 3</a:t>
            </a:r>
          </a:p>
        </p:txBody>
      </p:sp>
      <p:cxnSp>
        <p:nvCxnSpPr>
          <p:cNvPr id="114" name="Straight Connector 113"/>
          <p:cNvCxnSpPr/>
          <p:nvPr/>
        </p:nvCxnSpPr>
        <p:spPr>
          <a:xfrm flipH="1">
            <a:off x="8259612" y="3978452"/>
            <a:ext cx="20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86316" y="6359290"/>
            <a:ext cx="2269460" cy="276999"/>
          </a:xfrm>
          <a:prstGeom prst="rect">
            <a:avLst/>
          </a:prstGeom>
          <a:noFill/>
        </p:spPr>
        <p:txBody>
          <a:bodyPr wrap="square" rtlCol="false">
            <a:spAutoFit/>
          </a:bodyPr>
          <a:lstStyle/>
          <a:p>
            <a:pPr rtl="false"/>
            <a:r>
              <a:rPr lang="cy" sz="1200" b="1">
                <a:latin typeface="+mj-lt"/>
              </a:rPr>
              <a:t>Hydref 2019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159659" y="3149735"/>
            <a:ext cx="1148645" cy="62526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false">
            <a:spAutoFit/>
          </a:bodyPr>
          <a:lstStyle/>
          <a:p>
            <a:pPr algn="ctr" rtl="false"/>
            <a:r>
              <a:rPr lang="cy" sz="800"/>
              <a:t>ARWEINYDD TÎM</a:t>
            </a:r>
          </a:p>
          <a:p>
            <a:pPr algn="ctr" rtl="false"/>
            <a:r>
              <a:rPr lang="cy" sz="800"/>
              <a:t>BAND 4</a:t>
            </a:r>
          </a:p>
          <a:p>
            <a:pPr algn="ctr" rtl="false"/>
            <a:r>
              <a:rPr lang="cy" sz="800" b="1"/>
              <a:t> </a:t>
            </a:r>
            <a:endParaRPr lang="en-GB" sz="800" dirty="0">
              <a:solidFill>
                <a:srgbClr val="FF0000"/>
              </a:solidFill>
            </a:endParaRPr>
          </a:p>
          <a:p>
            <a:pPr algn="ctr" rtl="false"/>
            <a:endParaRPr lang="en-GB" sz="800" b="1" dirty="0"/>
          </a:p>
        </p:txBody>
      </p:sp>
      <p:cxnSp>
        <p:nvCxnSpPr>
          <p:cNvPr id="28" name="Straight Connector 27"/>
          <p:cNvCxnSpPr>
            <a:stCxn id="7" idx="2"/>
          </p:cNvCxnSpPr>
          <p:nvPr/>
        </p:nvCxnSpPr>
        <p:spPr>
          <a:xfrm flipH="1">
            <a:off x="4508039" y="1969727"/>
            <a:ext cx="3" cy="3733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09" idx="2"/>
            <a:endCxn id="73" idx="0"/>
          </p:cNvCxnSpPr>
          <p:nvPr/>
        </p:nvCxnSpPr>
        <p:spPr>
          <a:xfrm>
            <a:off x="4583686" y="2688701"/>
            <a:ext cx="2859" cy="461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73" idx="2"/>
            <a:endCxn id="67" idx="0"/>
          </p:cNvCxnSpPr>
          <p:nvPr/>
        </p:nvCxnSpPr>
        <p:spPr>
          <a:xfrm>
            <a:off x="4586545" y="3502588"/>
            <a:ext cx="9553" cy="524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08" idx="0"/>
          </p:cNvCxnSpPr>
          <p:nvPr/>
        </p:nvCxnSpPr>
        <p:spPr>
          <a:xfrm flipH="1">
            <a:off x="1666060" y="2197841"/>
            <a:ext cx="2888368" cy="145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110" idx="0"/>
          </p:cNvCxnSpPr>
          <p:nvPr/>
        </p:nvCxnSpPr>
        <p:spPr>
          <a:xfrm>
            <a:off x="4546338" y="2222869"/>
            <a:ext cx="2853732" cy="123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08" idx="2"/>
            <a:endCxn id="74" idx="0"/>
          </p:cNvCxnSpPr>
          <p:nvPr/>
        </p:nvCxnSpPr>
        <p:spPr>
          <a:xfrm flipH="1">
            <a:off x="1619672" y="2695954"/>
            <a:ext cx="46388" cy="453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74" idx="2"/>
            <a:endCxn id="65" idx="0"/>
          </p:cNvCxnSpPr>
          <p:nvPr/>
        </p:nvCxnSpPr>
        <p:spPr>
          <a:xfrm>
            <a:off x="1619672" y="3775003"/>
            <a:ext cx="46388" cy="252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10" idx="2"/>
            <a:endCxn id="44" idx="0"/>
          </p:cNvCxnSpPr>
          <p:nvPr/>
        </p:nvCxnSpPr>
        <p:spPr>
          <a:xfrm flipH="1">
            <a:off x="6733982" y="2699346"/>
            <a:ext cx="666088" cy="4503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10" idx="2"/>
            <a:endCxn id="111" idx="0"/>
          </p:cNvCxnSpPr>
          <p:nvPr/>
        </p:nvCxnSpPr>
        <p:spPr>
          <a:xfrm>
            <a:off x="7400070" y="2699346"/>
            <a:ext cx="859748" cy="415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44" idx="2"/>
            <a:endCxn id="70" idx="0"/>
          </p:cNvCxnSpPr>
          <p:nvPr/>
        </p:nvCxnSpPr>
        <p:spPr>
          <a:xfrm flipH="1">
            <a:off x="6706115" y="3775003"/>
            <a:ext cx="27867" cy="226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111" idx="2"/>
            <a:endCxn id="71" idx="0"/>
          </p:cNvCxnSpPr>
          <p:nvPr/>
        </p:nvCxnSpPr>
        <p:spPr>
          <a:xfrm flipH="1">
            <a:off x="8259612" y="3604119"/>
            <a:ext cx="206" cy="381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109" idx="1"/>
            <a:endCxn id="66" idx="0"/>
          </p:cNvCxnSpPr>
          <p:nvPr/>
        </p:nvCxnSpPr>
        <p:spPr>
          <a:xfrm rot="10800000" flipV="1">
            <a:off x="3320963" y="2529239"/>
            <a:ext cx="689662" cy="246723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 rot="10800000" flipV="1">
            <a:off x="6516216" y="5995360"/>
            <a:ext cx="2088232" cy="400110"/>
          </a:xfrm>
          <a:prstGeom prst="rect">
            <a:avLst/>
          </a:prstGeom>
          <a:noFill/>
        </p:spPr>
        <p:txBody>
          <a:bodyPr wrap="square" rtlCol="false">
            <a:spAutoFit/>
          </a:bodyPr>
          <a:lstStyle/>
          <a:p>
            <a:pPr rtl="false"/>
            <a:r>
              <a:rPr lang="cy" sz="1000"/>
              <a:t>M = mamolaeth</a:t>
            </a:r>
          </a:p>
          <a:p>
            <a:pPr rtl="false"/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62018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EFC7F43D285342AA647AB5E0A8A69C" ma:contentTypeVersion="10" ma:contentTypeDescription="Create a new document." ma:contentTypeScope="" ma:versionID="db16a00059586b12c6ea670b2d54039c">
  <xsd:schema xmlns:xsd="http://www.w3.org/2001/XMLSchema" xmlns:xs="http://www.w3.org/2001/XMLSchema" xmlns:p="http://schemas.microsoft.com/office/2006/metadata/properties" xmlns:ns2="0f48412d-ddfc-4aa8-a215-3f71bcac9f89" targetNamespace="http://schemas.microsoft.com/office/2006/metadata/properties" ma:root="true" ma:fieldsID="9427dbae8d844187c9ff99d0395db769" ns2:_="">
    <xsd:import namespace="0f48412d-ddfc-4aa8-a215-3f71bcac9f8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48412d-ddfc-4aa8-a215-3f71bcac9f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947261-C598-440C-A189-0C0B8C54A4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06254F-2332-4C91-B41E-DD785EEB86B1}"/>
</file>

<file path=customXml/itemProps3.xml><?xml version="1.0" encoding="utf-8"?>
<ds:datastoreItem xmlns:ds="http://schemas.openxmlformats.org/officeDocument/2006/customXml" ds:itemID="{7F516818-8BBF-48C0-AC17-A255A65F7484}">
  <ds:schemaRefs>
    <ds:schemaRef ds:uri="http://purl.org/dc/elements/1.1/"/>
    <ds:schemaRef ds:uri="http://schemas.microsoft.com/office/2006/metadata/properties"/>
    <ds:schemaRef ds:uri="9b811a52-1ccf-4c5c-ad40-34ae811d1956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dc4a77c-70c9-40e7-a2b6-422e24bfc9b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312</Words>
  <Application>Microsoft Office PowerPoint</Application>
  <PresentationFormat>On-screen Show (4:3)</PresentationFormat>
  <Paragraphs>132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NHS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Leanne Wright</dc:creator>
  <cp:lastModifiedBy>Oliver Owen  (NWSSP - Translation Manager)</cp:lastModifiedBy>
  <cp:revision>106</cp:revision>
  <cp:lastPrinted>2017-06-20T08:54:16Z</cp:lastPrinted>
  <dcterms:created xsi:type="dcterms:W3CDTF">2017-06-16T09:13:15Z</dcterms:created>
  <dcterms:modified xsi:type="dcterms:W3CDTF">2021-11-10T10:19:18Z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0x010100F2EFC7F43D285342AA647AB5E0A8A69C</vt:lpwstr>
  </property>
</Properties>
</file>